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3"/>
  </p:notesMasterIdLst>
  <p:sldIdLst>
    <p:sldId id="256" r:id="rId2"/>
    <p:sldId id="264" r:id="rId3"/>
    <p:sldId id="271" r:id="rId4"/>
    <p:sldId id="265" r:id="rId5"/>
    <p:sldId id="278" r:id="rId6"/>
    <p:sldId id="279" r:id="rId7"/>
    <p:sldId id="280" r:id="rId8"/>
    <p:sldId id="281" r:id="rId9"/>
    <p:sldId id="282" r:id="rId10"/>
    <p:sldId id="283" r:id="rId11"/>
    <p:sldId id="285" r:id="rId12"/>
    <p:sldId id="266" r:id="rId13"/>
    <p:sldId id="389" r:id="rId14"/>
    <p:sldId id="390" r:id="rId15"/>
    <p:sldId id="391" r:id="rId16"/>
    <p:sldId id="392" r:id="rId17"/>
    <p:sldId id="393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67" r:id="rId26"/>
    <p:sldId id="268" r:id="rId27"/>
    <p:sldId id="321" r:id="rId28"/>
    <p:sldId id="307" r:id="rId29"/>
    <p:sldId id="274" r:id="rId30"/>
    <p:sldId id="293" r:id="rId31"/>
    <p:sldId id="310" r:id="rId32"/>
    <p:sldId id="311" r:id="rId33"/>
    <p:sldId id="295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54" r:id="rId45"/>
    <p:sldId id="315" r:id="rId46"/>
    <p:sldId id="317" r:id="rId47"/>
    <p:sldId id="309" r:id="rId48"/>
    <p:sldId id="308" r:id="rId49"/>
    <p:sldId id="319" r:id="rId50"/>
    <p:sldId id="320" r:id="rId51"/>
    <p:sldId id="322" r:id="rId52"/>
    <p:sldId id="323" r:id="rId53"/>
    <p:sldId id="275" r:id="rId54"/>
    <p:sldId id="324" r:id="rId55"/>
    <p:sldId id="326" r:id="rId56"/>
    <p:sldId id="331" r:id="rId57"/>
    <p:sldId id="325" r:id="rId58"/>
    <p:sldId id="327" r:id="rId59"/>
    <p:sldId id="328" r:id="rId60"/>
    <p:sldId id="329" r:id="rId61"/>
    <p:sldId id="330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8" r:id="rId77"/>
    <p:sldId id="349" r:id="rId78"/>
    <p:sldId id="350" r:id="rId79"/>
    <p:sldId id="351" r:id="rId80"/>
    <p:sldId id="355" r:id="rId81"/>
    <p:sldId id="277" r:id="rId82"/>
    <p:sldId id="353" r:id="rId83"/>
    <p:sldId id="352" r:id="rId84"/>
    <p:sldId id="356" r:id="rId85"/>
    <p:sldId id="357" r:id="rId86"/>
    <p:sldId id="360" r:id="rId87"/>
    <p:sldId id="359" r:id="rId88"/>
    <p:sldId id="361" r:id="rId89"/>
    <p:sldId id="388" r:id="rId90"/>
    <p:sldId id="387" r:id="rId91"/>
    <p:sldId id="386" r:id="rId92"/>
    <p:sldId id="383" r:id="rId93"/>
    <p:sldId id="363" r:id="rId94"/>
    <p:sldId id="362" r:id="rId95"/>
    <p:sldId id="364" r:id="rId96"/>
    <p:sldId id="365" r:id="rId97"/>
    <p:sldId id="366" r:id="rId98"/>
    <p:sldId id="375" r:id="rId99"/>
    <p:sldId id="379" r:id="rId100"/>
    <p:sldId id="368" r:id="rId101"/>
    <p:sldId id="376" r:id="rId102"/>
    <p:sldId id="377" r:id="rId103"/>
    <p:sldId id="378" r:id="rId104"/>
    <p:sldId id="272" r:id="rId105"/>
    <p:sldId id="380" r:id="rId106"/>
    <p:sldId id="381" r:id="rId107"/>
    <p:sldId id="382" r:id="rId108"/>
    <p:sldId id="273" r:id="rId109"/>
    <p:sldId id="269" r:id="rId110"/>
    <p:sldId id="284" r:id="rId111"/>
    <p:sldId id="394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9AEE"/>
    <a:srgbClr val="EAB0AA"/>
    <a:srgbClr val="000000"/>
    <a:srgbClr val="FFFFFF"/>
    <a:srgbClr val="A546EE"/>
    <a:srgbClr val="EA7B9B"/>
    <a:srgbClr val="EA1458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01"/>
    <p:restoredTop sz="96860"/>
  </p:normalViewPr>
  <p:slideViewPr>
    <p:cSldViewPr snapToGrid="0">
      <p:cViewPr varScale="1">
        <p:scale>
          <a:sx n="146" d="100"/>
          <a:sy n="146" d="100"/>
        </p:scale>
        <p:origin x="192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39DC4-6A1B-D546-BF4F-CC40E4BD822C}" type="datetimeFigureOut">
              <a:rPr lang="en-US" smtClean="0"/>
              <a:t>10/12/22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38CE4-8B08-A645-B290-5F6DC102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02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289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34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81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44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69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49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1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08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60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2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A381F-CA58-1DCB-FE24-6B47BDFE6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B5C7D-CD82-8445-B4C8-01988BB71195}" type="datetime1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8516A-AACD-083C-4ABD-94DDD7C26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BA2B6-A9F7-94DB-B48C-93DF7A7F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r>
              <a:rPr lang="en-US" dirty="0"/>
              <a:t>/100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412D29-A75F-0AEB-1B8D-8CA58F361DA6}"/>
              </a:ext>
            </a:extLst>
          </p:cNvPr>
          <p:cNvSpPr/>
          <p:nvPr userDrawn="1"/>
        </p:nvSpPr>
        <p:spPr>
          <a:xfrm>
            <a:off x="0" y="0"/>
            <a:ext cx="12192000" cy="7279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61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6C2B9-3CE7-E24E-6E98-14F6EA85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55561-AA66-0C93-B00D-1C4668885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F4A87-C1D0-3B25-EC03-ED1EEED14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75CE-5BB0-8642-80B1-B991812642D0}" type="datetime1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C5302-C44A-84A3-0693-55943038E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A5051-5FE6-567E-1BBC-7A3EA793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8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A474F-F223-09DE-8F76-F593A3FECA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7E1E4-5AC6-0919-EA8C-5F5847D1D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54B94-3DFC-62D2-6905-465131AD1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375E7-5C44-E842-BAC3-232AEFAF76F6}" type="datetime1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22FED-F55A-69E7-B49F-90460E5F1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8B5CC-917B-9D6C-F9F1-9E2CFDB8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37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9F54-8257-47D2-FA58-5AA9CCC48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43D2-2907-E3AE-A1A1-5394289E8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14C3E-AA4B-AB79-BC96-E2CDF2C1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F73AB-B4AD-EF47-BC18-9DA3579FD1B0}" type="datetime1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80560-1420-C06F-890F-5235DF835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E09EA-DB78-9FB6-B424-701A0E31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6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4BC1-3B2C-C402-B799-24D4B553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347CB-C8AE-0BB3-442E-59F67F391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DE94D-EB77-AC32-1B3F-F668B0D5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111A-4E6E-1B42-8A7A-72F8E138F16F}" type="datetime1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7B02D-2844-747B-31E2-CAB892D92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F3BEC-60EC-0C07-9737-EBA5D4EE5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45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33CB4-4128-02E8-CE1F-D5E1EE1A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CE3FD-8E09-E495-0CEC-DC3D2BF1D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22B93-CFFB-8C0A-70F5-A33E970E7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155C1-E9FD-6305-BD9C-A33C8A2A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1146-43A7-1A4D-A4A8-14E6A98BE769}" type="datetime1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DA135-CFAC-3577-8281-0BEEAC135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91325-120D-B96D-C046-2DE967D6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56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D7C63-5848-40A9-0BF7-8AA972D5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DCEC8-BBD4-B6D1-4655-2C6E9AD23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CE436-1BE5-A032-6DF0-B655E2F60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EB6CBD-F4DB-31AB-6FFC-2119A8CAEF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E5A3A-804F-59E5-A3E6-78527E3E1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3322F8-21B6-F60A-4AB2-04543A50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B1BE4-2EE4-8645-B323-26B67B8B2D48}" type="datetime1">
              <a:rPr lang="en-US" smtClean="0"/>
              <a:t>10/12/22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772B8E-A84D-F487-DE7C-9BC5239CB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19C08-99BB-057B-3969-31BC871B7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2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87F8-42AA-73AC-B8A3-4C5BAE69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488E7A-562B-84B1-E607-A25DD513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0E61D-FEE0-7C4B-88A0-0C2B3940ADB7}" type="datetime1">
              <a:rPr lang="en-US" smtClean="0"/>
              <a:t>10/12/22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AC7A6-BCF4-BE98-6C91-860919DE9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0AB03-2995-9511-CA0C-77AEBE56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7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A29D4-4AA7-5CD5-28BF-DD86EE95E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56D31-4487-9442-A370-A05D2128F2FC}" type="datetime1">
              <a:rPr lang="en-US" smtClean="0"/>
              <a:t>10/12/22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1BBDB4-DDF8-8441-F4EE-20F7B916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5E7E0-AA6A-362B-91AA-8766E964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26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211A1-2851-8349-95E3-B5E14BB82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9DD5F-BEE9-8F31-19EE-0F1EC45F5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2EAED-5962-018E-6A05-110C39BEB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6C302-EDF7-8787-C45B-E972DDFF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BB4DF-7A29-974C-9EF1-A8A70116AFD5}" type="datetime1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36C36-B5FB-F2A7-7762-F854B2AAA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0FEAD-ABF2-B8E1-F7FC-39441563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29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CF8A-546A-1B03-414C-CEE21AE06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3C668E-BF4D-47C1-62B1-2607C4EC1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0DD63-677C-3A2C-9254-12037F158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3C011-8FC1-C1E8-4BE9-471A78920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2618-49A6-7C46-A7BF-B1A314AD7FF3}" type="datetime1">
              <a:rPr lang="en-US" smtClean="0"/>
              <a:t>10/12/22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80006-A05B-3BAB-FC02-C339E91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DB5A2-8945-5455-A137-4F016272C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5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E2A5E9-9972-0A6F-1950-91B26B57A3F8}"/>
              </a:ext>
            </a:extLst>
          </p:cNvPr>
          <p:cNvSpPr/>
          <p:nvPr userDrawn="1"/>
        </p:nvSpPr>
        <p:spPr>
          <a:xfrm>
            <a:off x="0" y="0"/>
            <a:ext cx="12192000" cy="7279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30D55-6122-FE6B-2D2A-4CF0A269C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3B974-67B5-4895-69A1-8A4BE7ADC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2B9B5-6347-A377-0074-8D536B3142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79539-2534-6441-9A92-FA2AABECD795}" type="datetime1">
              <a:rPr lang="en-US" smtClean="0"/>
              <a:t>10/12/22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8CD55-B139-4114-CDC1-AF94B0A8F4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014A9-B699-E1FC-2FA8-9B5D9CB36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7547" y="63103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29EE2-C368-BC4E-869C-0C758FFF8419}" type="slidenum">
              <a:rPr lang="en-US" smtClean="0"/>
              <a:t>‹#›</a:t>
            </a:fld>
            <a:r>
              <a:rPr lang="en-US" dirty="0"/>
              <a:t>/100</a:t>
            </a:r>
          </a:p>
        </p:txBody>
      </p:sp>
    </p:spTree>
    <p:extLst>
      <p:ext uri="{BB962C8B-B14F-4D97-AF65-F5344CB8AC3E}">
        <p14:creationId xmlns:p14="http://schemas.microsoft.com/office/powerpoint/2010/main" val="1380795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openxmlformats.org/officeDocument/2006/relationships/image" Target="../media/image8.png"/><Relationship Id="rId7" Type="http://schemas.openxmlformats.org/officeDocument/2006/relationships/slide" Target="slide2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18.xml"/><Relationship Id="rId4" Type="http://schemas.openxmlformats.org/officeDocument/2006/relationships/slide" Target="slide3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microsoft.com/office/2007/relationships/hdphoto" Target="../media/hdphoto4.wdp"/><Relationship Id="rId7" Type="http://schemas.openxmlformats.org/officeDocument/2006/relationships/slide" Target="slide26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96.xml"/><Relationship Id="rId5" Type="http://schemas.openxmlformats.org/officeDocument/2006/relationships/slide" Target="slide18.xml"/><Relationship Id="rId10" Type="http://schemas.openxmlformats.org/officeDocument/2006/relationships/slide" Target="slide51.xml"/><Relationship Id="rId4" Type="http://schemas.openxmlformats.org/officeDocument/2006/relationships/slide" Target="slide3.xml"/><Relationship Id="rId9" Type="http://schemas.openxmlformats.org/officeDocument/2006/relationships/slide" Target="slide27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openxmlformats.org/officeDocument/2006/relationships/image" Target="../media/image42.png"/><Relationship Id="rId7" Type="http://schemas.openxmlformats.org/officeDocument/2006/relationships/slide" Target="slide26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96.xml"/><Relationship Id="rId5" Type="http://schemas.openxmlformats.org/officeDocument/2006/relationships/slide" Target="slide18.xml"/><Relationship Id="rId10" Type="http://schemas.openxmlformats.org/officeDocument/2006/relationships/slide" Target="slide51.xml"/><Relationship Id="rId4" Type="http://schemas.openxmlformats.org/officeDocument/2006/relationships/slide" Target="slide3.xml"/><Relationship Id="rId9" Type="http://schemas.openxmlformats.org/officeDocument/2006/relationships/slide" Target="slide27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openxmlformats.org/officeDocument/2006/relationships/image" Target="../media/image44.jpeg"/><Relationship Id="rId7" Type="http://schemas.openxmlformats.org/officeDocument/2006/relationships/slide" Target="slide26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96.xml"/><Relationship Id="rId5" Type="http://schemas.openxmlformats.org/officeDocument/2006/relationships/slide" Target="slide18.xml"/><Relationship Id="rId10" Type="http://schemas.openxmlformats.org/officeDocument/2006/relationships/slide" Target="slide51.xml"/><Relationship Id="rId4" Type="http://schemas.openxmlformats.org/officeDocument/2006/relationships/slide" Target="slide3.xml"/><Relationship Id="rId9" Type="http://schemas.openxmlformats.org/officeDocument/2006/relationships/slide" Target="slide27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4" Type="http://schemas.openxmlformats.org/officeDocument/2006/relationships/slide" Target="slide1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openxmlformats.org/officeDocument/2006/relationships/hyperlink" Target="https://clinicaltrials.gov/ct2/show/NCT03254875" TargetMode="External"/><Relationship Id="rId7" Type="http://schemas.openxmlformats.org/officeDocument/2006/relationships/slide" Target="slide2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18.xml"/><Relationship Id="rId4" Type="http://schemas.openxmlformats.org/officeDocument/2006/relationships/slide" Target="slide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4" Type="http://schemas.openxmlformats.org/officeDocument/2006/relationships/slide" Target="slide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4" Type="http://schemas.openxmlformats.org/officeDocument/2006/relationships/slide" Target="slide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4" Type="http://schemas.openxmlformats.org/officeDocument/2006/relationships/slide" Target="slide1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12" Type="http://schemas.openxmlformats.org/officeDocument/2006/relationships/slide" Target="slide108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slide" Target="slide26.xml"/><Relationship Id="rId5" Type="http://schemas.openxmlformats.org/officeDocument/2006/relationships/image" Target="../media/image16.png"/><Relationship Id="rId10" Type="http://schemas.openxmlformats.org/officeDocument/2006/relationships/slide" Target="slide25.xml"/><Relationship Id="rId4" Type="http://schemas.openxmlformats.org/officeDocument/2006/relationships/image" Target="../media/image15.svg"/><Relationship Id="rId9" Type="http://schemas.openxmlformats.org/officeDocument/2006/relationships/slide" Target="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4" Type="http://schemas.openxmlformats.org/officeDocument/2006/relationships/slide" Target="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hyperlink" Target="https://clinicaltrials.gov/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microsoft.com/office/2007/relationships/hdphoto" Target="../media/hdphoto2.wdp"/><Relationship Id="rId7" Type="http://schemas.openxmlformats.org/officeDocument/2006/relationships/slide" Target="slide2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18.xml"/><Relationship Id="rId4" Type="http://schemas.openxmlformats.org/officeDocument/2006/relationships/slide" Target="sl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22.png"/><Relationship Id="rId7" Type="http://schemas.openxmlformats.org/officeDocument/2006/relationships/slide" Target="slide25.xml"/><Relationship Id="rId12" Type="http://schemas.openxmlformats.org/officeDocument/2006/relationships/slide" Target="slide9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11" Type="http://schemas.openxmlformats.org/officeDocument/2006/relationships/slide" Target="slide51.xml"/><Relationship Id="rId5" Type="http://schemas.openxmlformats.org/officeDocument/2006/relationships/slide" Target="slide3.xml"/><Relationship Id="rId10" Type="http://schemas.openxmlformats.org/officeDocument/2006/relationships/slide" Target="slide27.xml"/><Relationship Id="rId4" Type="http://schemas.openxmlformats.org/officeDocument/2006/relationships/image" Target="../media/image23.png"/><Relationship Id="rId9" Type="http://schemas.openxmlformats.org/officeDocument/2006/relationships/slide" Target="slide10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openxmlformats.org/officeDocument/2006/relationships/image" Target="../media/image25.png"/><Relationship Id="rId7" Type="http://schemas.openxmlformats.org/officeDocument/2006/relationships/slide" Target="slide2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96.xml"/><Relationship Id="rId5" Type="http://schemas.openxmlformats.org/officeDocument/2006/relationships/slide" Target="slide18.xml"/><Relationship Id="rId10" Type="http://schemas.openxmlformats.org/officeDocument/2006/relationships/slide" Target="slide51.xml"/><Relationship Id="rId4" Type="http://schemas.openxmlformats.org/officeDocument/2006/relationships/slide" Target="slide3.xml"/><Relationship Id="rId9" Type="http://schemas.openxmlformats.org/officeDocument/2006/relationships/slide" Target="slide2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4.png"/><Relationship Id="rId7" Type="http://schemas.openxmlformats.org/officeDocument/2006/relationships/slide" Target="slide2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.xml"/><Relationship Id="rId4" Type="http://schemas.openxmlformats.org/officeDocument/2006/relationships/hyperlink" Target="https://xkcd.com/2530" TargetMode="External"/><Relationship Id="rId9" Type="http://schemas.openxmlformats.org/officeDocument/2006/relationships/slide" Target="slide10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openxmlformats.org/officeDocument/2006/relationships/image" Target="../media/image28.png"/><Relationship Id="rId7" Type="http://schemas.openxmlformats.org/officeDocument/2006/relationships/slide" Target="slide26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96.xml"/><Relationship Id="rId5" Type="http://schemas.openxmlformats.org/officeDocument/2006/relationships/slide" Target="slide18.xml"/><Relationship Id="rId10" Type="http://schemas.openxmlformats.org/officeDocument/2006/relationships/slide" Target="slide51.xml"/><Relationship Id="rId4" Type="http://schemas.openxmlformats.org/officeDocument/2006/relationships/slide" Target="slide3.xml"/><Relationship Id="rId9" Type="http://schemas.openxmlformats.org/officeDocument/2006/relationships/slide" Target="slide2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openxmlformats.org/officeDocument/2006/relationships/image" Target="../media/image30.png"/><Relationship Id="rId7" Type="http://schemas.openxmlformats.org/officeDocument/2006/relationships/slide" Target="slide26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96.xml"/><Relationship Id="rId5" Type="http://schemas.openxmlformats.org/officeDocument/2006/relationships/slide" Target="slide18.xml"/><Relationship Id="rId10" Type="http://schemas.openxmlformats.org/officeDocument/2006/relationships/slide" Target="slide51.xml"/><Relationship Id="rId4" Type="http://schemas.openxmlformats.org/officeDocument/2006/relationships/slide" Target="slide3.xml"/><Relationship Id="rId9" Type="http://schemas.openxmlformats.org/officeDocument/2006/relationships/slide" Target="slide2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openxmlformats.org/officeDocument/2006/relationships/hyperlink" Target="https://www.cancer.org/treatment/treatments-and-side-effects/clinical-trials/what-you-need-to-know/phases-of-clinical-trials.html" TargetMode="External"/><Relationship Id="rId7" Type="http://schemas.openxmlformats.org/officeDocument/2006/relationships/slide" Target="slide2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18.xml"/><Relationship Id="rId4" Type="http://schemas.openxmlformats.org/officeDocument/2006/relationships/slide" Target="slide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4" Type="http://schemas.openxmlformats.org/officeDocument/2006/relationships/slide" Target="slide18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openxmlformats.org/officeDocument/2006/relationships/image" Target="../media/image5.png"/><Relationship Id="rId7" Type="http://schemas.openxmlformats.org/officeDocument/2006/relationships/slide" Target="slide2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5" Type="http://schemas.openxmlformats.org/officeDocument/2006/relationships/slide" Target="slide18.xml"/><Relationship Id="rId4" Type="http://schemas.openxmlformats.org/officeDocument/2006/relationships/slide" Target="slide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4" Type="http://schemas.openxmlformats.org/officeDocument/2006/relationships/slide" Target="slide18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10" Type="http://schemas.openxmlformats.org/officeDocument/2006/relationships/image" Target="../media/image37.png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6.png"/><Relationship Id="rId7" Type="http://schemas.openxmlformats.org/officeDocument/2006/relationships/slide" Target="slide2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slide" Target="slide3.xml"/><Relationship Id="rId4" Type="http://schemas.openxmlformats.org/officeDocument/2006/relationships/image" Target="../media/image7.svg"/><Relationship Id="rId9" Type="http://schemas.openxmlformats.org/officeDocument/2006/relationships/slide" Target="slide108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openxmlformats.org/officeDocument/2006/relationships/image" Target="../media/image38.png"/><Relationship Id="rId7" Type="http://schemas.openxmlformats.org/officeDocument/2006/relationships/slide" Target="slide2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96.xml"/><Relationship Id="rId5" Type="http://schemas.openxmlformats.org/officeDocument/2006/relationships/slide" Target="slide18.xml"/><Relationship Id="rId10" Type="http://schemas.openxmlformats.org/officeDocument/2006/relationships/slide" Target="slide51.xml"/><Relationship Id="rId4" Type="http://schemas.openxmlformats.org/officeDocument/2006/relationships/slide" Target="slide3.xml"/><Relationship Id="rId9" Type="http://schemas.openxmlformats.org/officeDocument/2006/relationships/slide" Target="slide27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18.xml"/><Relationship Id="rId7" Type="http://schemas.openxmlformats.org/officeDocument/2006/relationships/slide" Target="slide2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8.xml"/><Relationship Id="rId5" Type="http://schemas.openxmlformats.org/officeDocument/2006/relationships/slide" Target="slide26.xml"/><Relationship Id="rId4" Type="http://schemas.openxmlformats.org/officeDocument/2006/relationships/slide" Target="slide25.xml"/><Relationship Id="rId9" Type="http://schemas.openxmlformats.org/officeDocument/2006/relationships/slide" Target="slide96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microsoft.com/office/2007/relationships/hdphoto" Target="../media/hdphoto3.wdp"/><Relationship Id="rId7" Type="http://schemas.openxmlformats.org/officeDocument/2006/relationships/slide" Target="slide26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96.xml"/><Relationship Id="rId5" Type="http://schemas.openxmlformats.org/officeDocument/2006/relationships/slide" Target="slide18.xml"/><Relationship Id="rId10" Type="http://schemas.openxmlformats.org/officeDocument/2006/relationships/slide" Target="slide51.xml"/><Relationship Id="rId4" Type="http://schemas.openxmlformats.org/officeDocument/2006/relationships/slide" Target="slide3.xml"/><Relationship Id="rId9" Type="http://schemas.openxmlformats.org/officeDocument/2006/relationships/slide" Target="slide2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slide" Target="slide3.xml"/><Relationship Id="rId7" Type="http://schemas.openxmlformats.org/officeDocument/2006/relationships/slide" Target="slide108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5.xml"/><Relationship Id="rId10" Type="http://schemas.openxmlformats.org/officeDocument/2006/relationships/slide" Target="slide96.xml"/><Relationship Id="rId4" Type="http://schemas.openxmlformats.org/officeDocument/2006/relationships/slide" Target="slide18.xml"/><Relationship Id="rId9" Type="http://schemas.openxmlformats.org/officeDocument/2006/relationships/slide" Target="slide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8F1E7B-AC37-6661-D60B-9D52CABEFD1C}"/>
              </a:ext>
            </a:extLst>
          </p:cNvPr>
          <p:cNvSpPr/>
          <p:nvPr/>
        </p:nvSpPr>
        <p:spPr>
          <a:xfrm>
            <a:off x="0" y="0"/>
            <a:ext cx="12192000" cy="7279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82D39-DD79-018F-1EF1-2628B600DECF}"/>
              </a:ext>
            </a:extLst>
          </p:cNvPr>
          <p:cNvSpPr txBox="1"/>
          <p:nvPr/>
        </p:nvSpPr>
        <p:spPr>
          <a:xfrm>
            <a:off x="2191915" y="1857640"/>
            <a:ext cx="76425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Explainable query generation for cohort discovery and biomedical reasoning using natural language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AEFC95-8597-F081-8F51-238165B16023}"/>
              </a:ext>
            </a:extLst>
          </p:cNvPr>
          <p:cNvSpPr txBox="1"/>
          <p:nvPr/>
        </p:nvSpPr>
        <p:spPr>
          <a:xfrm>
            <a:off x="5106515" y="3756991"/>
            <a:ext cx="1545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Nic Dobbins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8C3DC-6027-9153-E2CD-93243DE1F19D}"/>
              </a:ext>
            </a:extLst>
          </p:cNvPr>
          <p:cNvSpPr txBox="1"/>
          <p:nvPr/>
        </p:nvSpPr>
        <p:spPr>
          <a:xfrm>
            <a:off x="3267069" y="4372306"/>
            <a:ext cx="54922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UW Biomedical Natural Language Processing Group</a:t>
            </a:r>
          </a:p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UW Medicine Research IT</a:t>
            </a:r>
            <a:b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Department of Biomedical Informatics &amp; Medical Education</a:t>
            </a:r>
          </a:p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University of Washington, Seattle, WA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59C8F-DB5F-166B-3173-D83883787964}"/>
              </a:ext>
            </a:extLst>
          </p:cNvPr>
          <p:cNvSpPr txBox="1"/>
          <p:nvPr/>
        </p:nvSpPr>
        <p:spPr>
          <a:xfrm>
            <a:off x="4610386" y="5797827"/>
            <a:ext cx="2537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November 14</a:t>
            </a:r>
            <a:r>
              <a:rPr lang="en-US" sz="2000" baseline="30000" dirty="0">
                <a:latin typeface="Roboto Light" panose="02000000000000000000" pitchFamily="2" charset="0"/>
                <a:ea typeface="Roboto Light" panose="02000000000000000000" pitchFamily="2" charset="0"/>
              </a:rPr>
              <a:t>th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, 2022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26987-222C-5F2D-1D6F-EA327321B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130031"/>
            <a:ext cx="880084" cy="66006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231796A-931D-030D-3EC6-80533A327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707" y="6186505"/>
            <a:ext cx="814557" cy="56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089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3" y="2028616"/>
            <a:ext cx="941331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Create a human-annotated gold standard corpus of eligibility criteria.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Develop state-of-the-art NLP-based methods for generating SQL queries for cohort discovery from free-text.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Develop a web application for finding patients meeting user-provided free-text eligibility criteria.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Project Goals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Iyad Rahwan | Cartoons | Programming humor, Artificial intelligence ...">
            <a:extLst>
              <a:ext uri="{FF2B5EF4-FFF2-40B4-BE49-F238E27FC236}">
                <a16:creationId xmlns:a16="http://schemas.microsoft.com/office/drawing/2014/main" id="{E2D69E0A-2802-C806-6C34-CE63348B1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90" y="3967608"/>
            <a:ext cx="4699563" cy="289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98A9498-FE4D-67EB-1559-F558C471ACA0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5" name="TextBox 4">
              <a:hlinkClick r:id="rId4" action="ppaction://hlinksldjump"/>
              <a:extLst>
                <a:ext uri="{FF2B5EF4-FFF2-40B4-BE49-F238E27FC236}">
                  <a16:creationId xmlns:a16="http://schemas.microsoft.com/office/drawing/2014/main" id="{7F37811A-26AB-F128-F9D6-3172CDF36EC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6" name="TextBox 5">
              <a:hlinkClick r:id="rId5" action="ppaction://hlinksldjump"/>
              <a:extLst>
                <a:ext uri="{FF2B5EF4-FFF2-40B4-BE49-F238E27FC236}">
                  <a16:creationId xmlns:a16="http://schemas.microsoft.com/office/drawing/2014/main" id="{4B69D179-2D55-2A70-87B2-E95BFBFF4839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7" name="TextBox 6">
              <a:hlinkClick r:id="rId6" action="ppaction://hlinksldjump"/>
              <a:extLst>
                <a:ext uri="{FF2B5EF4-FFF2-40B4-BE49-F238E27FC236}">
                  <a16:creationId xmlns:a16="http://schemas.microsoft.com/office/drawing/2014/main" id="{87812ABD-4062-4E7B-2643-3192231CF6AA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8BEC2FE0-E70C-D763-F611-D82CDBE1012B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0" name="TextBox 9">
              <a:hlinkClick r:id="rId8" action="ppaction://hlinksldjump"/>
              <a:extLst>
                <a:ext uri="{FF2B5EF4-FFF2-40B4-BE49-F238E27FC236}">
                  <a16:creationId xmlns:a16="http://schemas.microsoft.com/office/drawing/2014/main" id="{1EFBF0FE-A75A-E9A6-7390-5322994583AE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091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01121" y="1870353"/>
            <a:ext cx="3489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Each line of criteria executed as individual SQL statement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Streaming interfaces allow client to be updated incrementally as each line completed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4AA0F7-C44A-92FE-B1FB-A67BCCC29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4185" y="2012336"/>
            <a:ext cx="5853835" cy="4086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27FE40-97AB-42B9-1E71-1F82CFEA8FA0}"/>
              </a:ext>
            </a:extLst>
          </p:cNvPr>
          <p:cNvSpPr txBox="1"/>
          <p:nvPr/>
        </p:nvSpPr>
        <p:spPr>
          <a:xfrm>
            <a:off x="838515" y="864878"/>
            <a:ext cx="8041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Aim 3 – Goals – Rapid feedback / Responsiveness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BBF565-2170-454F-4A2A-DA825628397A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6A4B589-294F-08CF-9E39-2BC22246F9FB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2" name="TextBox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80AEE57-A563-7FE4-ABA6-357AACA9A706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3" name="TextBox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CE64E0C-429A-249C-2AD4-FA1FB0467829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4" name="TextBox 1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E1F7437-C926-6704-72EF-C651B40FC333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5" name="TextBox 1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9A2FAC6-4755-8672-5CBD-E77AE5EF8582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6" name="TextBox 1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FF648491-4B42-5437-C4F4-B8A7BA7D4D40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C74B6F-C511-FD81-8712-11143A00C9E4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9" name="TextBox 8">
              <a:hlinkClick r:id="rId9" action="ppaction://hlinksldjump"/>
              <a:extLst>
                <a:ext uri="{FF2B5EF4-FFF2-40B4-BE49-F238E27FC236}">
                  <a16:creationId xmlns:a16="http://schemas.microsoft.com/office/drawing/2014/main" id="{82024A74-D1B8-A799-00D2-64E1CA43FB64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0" name="TextBox 9">
              <a:hlinkClick r:id="rId10" action="ppaction://hlinksldjump"/>
              <a:extLst>
                <a:ext uri="{FF2B5EF4-FFF2-40B4-BE49-F238E27FC236}">
                  <a16:creationId xmlns:a16="http://schemas.microsoft.com/office/drawing/2014/main" id="{3580C21F-4116-00CF-E18B-40595803A969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1" name="TextBox 10">
              <a:hlinkClick r:id="rId11" action="ppaction://hlinksldjump"/>
              <a:extLst>
                <a:ext uri="{FF2B5EF4-FFF2-40B4-BE49-F238E27FC236}">
                  <a16:creationId xmlns:a16="http://schemas.microsoft.com/office/drawing/2014/main" id="{66B024F7-849D-2678-F155-C8E3780159E6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5933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535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– </a:t>
            </a:r>
            <a:r>
              <a:rPr lang="en-US" sz="2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62665" y="1847951"/>
            <a:ext cx="526334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If user writes eligibility criteria but does not know if system will understand until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after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queries executed: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Wasted time if query fails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Uncertainty, lack of trust in system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System will therefore perform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 and normalization </a:t>
            </a:r>
            <a:r>
              <a:rPr lang="en-US" b="1" i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 user types criteria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Allows user to better anticipate problems, understand system interpretation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ABB59F0-40C6-F31C-DBD1-0BC0CA839FCB}"/>
              </a:ext>
            </a:extLst>
          </p:cNvPr>
          <p:cNvGrpSpPr/>
          <p:nvPr/>
        </p:nvGrpSpPr>
        <p:grpSpPr>
          <a:xfrm>
            <a:off x="6912905" y="1892407"/>
            <a:ext cx="4709283" cy="1430177"/>
            <a:chOff x="6189785" y="1933408"/>
            <a:chExt cx="4709283" cy="14301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C996B55-97EC-1C10-92FF-DF3F3F44EDDD}"/>
                </a:ext>
              </a:extLst>
            </p:cNvPr>
            <p:cNvSpPr txBox="1"/>
            <p:nvPr/>
          </p:nvSpPr>
          <p:spPr>
            <a:xfrm>
              <a:off x="6189785" y="1933408"/>
              <a:ext cx="4709283" cy="1191816"/>
            </a:xfrm>
            <a:prstGeom prst="roundRect">
              <a:avLst/>
            </a:prstGeom>
            <a:solidFill>
              <a:srgbClr val="F4F8FE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63500" algn="ctr" rotWithShape="0">
                <a:prstClr val="black">
                  <a:alpha val="8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BMI between 35 and 40 within the past 6 months</a:t>
              </a:r>
              <a:b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b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b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16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7286D85-BA81-AFC3-6642-3D54EBFA2EF2}"/>
                </a:ext>
              </a:extLst>
            </p:cNvPr>
            <p:cNvCxnSpPr/>
            <p:nvPr/>
          </p:nvCxnSpPr>
          <p:spPr>
            <a:xfrm>
              <a:off x="6524290" y="2337582"/>
              <a:ext cx="37651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8E5396-0BC5-84D6-8955-BD1861043200}"/>
                </a:ext>
              </a:extLst>
            </p:cNvPr>
            <p:cNvSpPr txBox="1"/>
            <p:nvPr/>
          </p:nvSpPr>
          <p:spPr>
            <a:xfrm>
              <a:off x="6712549" y="2495262"/>
              <a:ext cx="3666566" cy="86832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8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Body Mass Index </a:t>
              </a: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(UMLS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: </a:t>
              </a:r>
              <a:r>
                <a:rPr lang="en-US" sz="1600" dirty="0">
                  <a:solidFill>
                    <a:schemeClr val="accent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C1305855</a:t>
              </a: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)</a:t>
              </a:r>
            </a:p>
            <a:p>
              <a:endParaRPr lang="en-US" sz="5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 general indicator of the body fat an individual is carrying based upon the ratio of weight to height.</a:t>
              </a:r>
            </a:p>
          </p:txBody>
        </p:sp>
        <p:pic>
          <p:nvPicPr>
            <p:cNvPr id="8" name="Picture 8" descr="Mouse Cursor PNG">
              <a:extLst>
                <a:ext uri="{FF2B5EF4-FFF2-40B4-BE49-F238E27FC236}">
                  <a16:creationId xmlns:a16="http://schemas.microsoft.com/office/drawing/2014/main" id="{535224BD-D393-5C12-6E20-179D8C3C45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6678" y="2196584"/>
              <a:ext cx="188259" cy="28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0D5B93-294E-F8B6-EBD8-C491D7E7C5F7}"/>
              </a:ext>
            </a:extLst>
          </p:cNvPr>
          <p:cNvGrpSpPr/>
          <p:nvPr/>
        </p:nvGrpSpPr>
        <p:grpSpPr>
          <a:xfrm>
            <a:off x="6912904" y="3965151"/>
            <a:ext cx="4709283" cy="1464231"/>
            <a:chOff x="6189785" y="4353584"/>
            <a:chExt cx="4709283" cy="146423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EF27A9-282C-EF54-075E-F503C504148C}"/>
                </a:ext>
              </a:extLst>
            </p:cNvPr>
            <p:cNvSpPr txBox="1"/>
            <p:nvPr/>
          </p:nvSpPr>
          <p:spPr>
            <a:xfrm>
              <a:off x="6189785" y="4353584"/>
              <a:ext cx="4709283" cy="1191816"/>
            </a:xfrm>
            <a:prstGeom prst="roundRect">
              <a:avLst/>
            </a:prstGeom>
            <a:solidFill>
              <a:srgbClr val="F4F8FE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63500" algn="ctr" rotWithShape="0">
                <a:prstClr val="black">
                  <a:alpha val="8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Previous diagnosis of       Diabeets Mellitus</a:t>
              </a:r>
              <a:b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b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b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endParaRPr lang="en-US" sz="16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D54A091-69CB-FCA2-29C7-4D2B87545D57}"/>
                </a:ext>
              </a:extLst>
            </p:cNvPr>
            <p:cNvCxnSpPr>
              <a:cxnSpLocks/>
            </p:cNvCxnSpPr>
            <p:nvPr/>
          </p:nvCxnSpPr>
          <p:spPr>
            <a:xfrm>
              <a:off x="8335161" y="4751098"/>
              <a:ext cx="1778354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FE70EB-B29E-523E-5AD4-20CB5CEFC7BE}"/>
                </a:ext>
              </a:extLst>
            </p:cNvPr>
            <p:cNvSpPr txBox="1"/>
            <p:nvPr/>
          </p:nvSpPr>
          <p:spPr>
            <a:xfrm>
              <a:off x="7095221" y="4949492"/>
              <a:ext cx="3666566" cy="86832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8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Unknown Condition 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(?)</a:t>
              </a:r>
              <a:br>
                <a:rPr lang="en-US" sz="16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500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LeafAI couldn’t figure out what this is. Check the spelling or try phrasing the name in another way.</a:t>
              </a:r>
            </a:p>
          </p:txBody>
        </p:sp>
        <p:pic>
          <p:nvPicPr>
            <p:cNvPr id="12" name="Picture 8" descr="Mouse Cursor PNG">
              <a:extLst>
                <a:ext uri="{FF2B5EF4-FFF2-40B4-BE49-F238E27FC236}">
                  <a16:creationId xmlns:a16="http://schemas.microsoft.com/office/drawing/2014/main" id="{70E34ABA-365A-5332-07E7-66D2708AA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0906" y="4654396"/>
              <a:ext cx="188259" cy="28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BF99C082-283A-3FE9-7688-662CB3EAF0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2056" y="4420128"/>
              <a:ext cx="291353" cy="291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0CA35E-3981-7AB2-BC05-1FCF1CF56451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E11F4B9-71DC-E9E9-EDBF-C01D8EB4FEC1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22" name="TextBox 2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E139D8D-123A-2C8F-5EF6-179961A9B76A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23" name="TextBox 2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878B689-A8F5-BC14-3CAA-974DBF5ADCAF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24" name="TextBox 2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F05A64C-2763-03D4-2D01-BFACD1795E97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25" name="TextBox 2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6FF306D-E049-88EF-A430-9B073C0D31FE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6" name="TextBox 2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0099F9F-C339-73E6-72FB-BF6237778092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ADAFE7-A7BD-3195-EF70-30C763D21716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9" name="TextBox 18">
              <a:hlinkClick r:id="rId9" action="ppaction://hlinksldjump"/>
              <a:extLst>
                <a:ext uri="{FF2B5EF4-FFF2-40B4-BE49-F238E27FC236}">
                  <a16:creationId xmlns:a16="http://schemas.microsoft.com/office/drawing/2014/main" id="{AA143215-346F-8751-C52B-2C563819DF0C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20" name="TextBox 19">
              <a:hlinkClick r:id="rId10" action="ppaction://hlinksldjump"/>
              <a:extLst>
                <a:ext uri="{FF2B5EF4-FFF2-40B4-BE49-F238E27FC236}">
                  <a16:creationId xmlns:a16="http://schemas.microsoft.com/office/drawing/2014/main" id="{E682DFD0-2E50-9C02-61CC-0C8E7CC2920B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21" name="TextBox 20">
              <a:hlinkClick r:id="rId11" action="ppaction://hlinksldjump"/>
              <a:extLst>
                <a:ext uri="{FF2B5EF4-FFF2-40B4-BE49-F238E27FC236}">
                  <a16:creationId xmlns:a16="http://schemas.microsoft.com/office/drawing/2014/main" id="{CF063E79-ABC3-7281-BB6F-DB45D3EA37A4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739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606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– </a:t>
            </a:r>
            <a:r>
              <a:rPr lang="en-US" sz="2800" dirty="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(cont.) 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46978" y="1852770"/>
            <a:ext cx="414672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After query results returned,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inputs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can be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viewed and edited directly, re-run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Reasoned concepts can be enabled / disabled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Query result explanation in English will likely be generated using rules from logical form structure, rather than neural language model, etc.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9E7C69-EB12-8C3B-1FC9-CADEC764741E}"/>
              </a:ext>
            </a:extLst>
          </p:cNvPr>
          <p:cNvGrpSpPr/>
          <p:nvPr/>
        </p:nvGrpSpPr>
        <p:grpSpPr>
          <a:xfrm>
            <a:off x="5349514" y="1852770"/>
            <a:ext cx="7214751" cy="653750"/>
            <a:chOff x="2781710" y="2452208"/>
            <a:chExt cx="7132354" cy="653750"/>
          </a:xfrm>
          <a:solidFill>
            <a:srgbClr val="F7F7F7"/>
          </a:solidFill>
        </p:grpSpPr>
        <p:sp>
          <p:nvSpPr>
            <p:cNvPr id="16" name="Rectangle: Rounded Corners 5">
              <a:extLst>
                <a:ext uri="{FF2B5EF4-FFF2-40B4-BE49-F238E27FC236}">
                  <a16:creationId xmlns:a16="http://schemas.microsoft.com/office/drawing/2014/main" id="{B40A9933-8646-EEE6-FC34-86BA29C9F287}"/>
                </a:ext>
              </a:extLst>
            </p:cNvPr>
            <p:cNvSpPr/>
            <p:nvPr/>
          </p:nvSpPr>
          <p:spPr>
            <a:xfrm>
              <a:off x="2781710" y="2452208"/>
              <a:ext cx="5825105" cy="653750"/>
            </a:xfrm>
            <a:prstGeom prst="round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AC8B77-FB12-73A9-9706-DEA4E1FB988E}"/>
                </a:ext>
              </a:extLst>
            </p:cNvPr>
            <p:cNvSpPr txBox="1"/>
            <p:nvPr/>
          </p:nvSpPr>
          <p:spPr>
            <a:xfrm>
              <a:off x="3182390" y="2591299"/>
              <a:ext cx="6731674" cy="37457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1)  </a:t>
              </a:r>
              <a:r>
                <a:rPr lang="en-US" sz="1600" b="1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221</a:t>
              </a: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have </a:t>
              </a:r>
              <a:r>
                <a:rPr lang="en-US" sz="1600" b="1" u="sng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contraindications to Metformin</a:t>
              </a:r>
              <a:endParaRPr lang="en-US" sz="1050" b="1" u="sng" dirty="0">
                <a:solidFill>
                  <a:srgbClr val="649B4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AF22D22-438E-79F3-D1A8-53B7A43ACDB0}"/>
              </a:ext>
            </a:extLst>
          </p:cNvPr>
          <p:cNvSpPr txBox="1"/>
          <p:nvPr/>
        </p:nvSpPr>
        <p:spPr>
          <a:xfrm>
            <a:off x="7190306" y="2437242"/>
            <a:ext cx="4607419" cy="2145268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Contraindications to Metformin</a:t>
            </a:r>
            <a:b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LeafAI found the following concepts which may be relevant. You can add or remove any of these and rerun your query.</a:t>
            </a:r>
          </a:p>
          <a:p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            </a:t>
            </a:r>
            <a:r>
              <a:rPr lang="en-US" sz="1200" b="1" dirty="0">
                <a:solidFill>
                  <a:srgbClr val="7030A0"/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Renal Insufficiency </a:t>
            </a: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(UMLS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C0035078</a:t>
            </a: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endParaRPr lang="en-US" sz="3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            </a:t>
            </a: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Dolutegravir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(UMLS: C3253985)</a:t>
            </a:r>
            <a:b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br>
              <a:rPr lang="en-US" sz="1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12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FA40EF9B-1385-EA94-3772-1F5899EC7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692" y="3430990"/>
            <a:ext cx="188260" cy="16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3A86B55-B52B-15D8-76F7-8E6139F4F080}"/>
              </a:ext>
            </a:extLst>
          </p:cNvPr>
          <p:cNvSpPr/>
          <p:nvPr/>
        </p:nvSpPr>
        <p:spPr>
          <a:xfrm>
            <a:off x="7558932" y="3422858"/>
            <a:ext cx="188259" cy="17929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7496DE-0259-EAA2-C3F5-637EEFCF4129}"/>
              </a:ext>
            </a:extLst>
          </p:cNvPr>
          <p:cNvSpPr/>
          <p:nvPr/>
        </p:nvSpPr>
        <p:spPr>
          <a:xfrm>
            <a:off x="7558932" y="3652271"/>
            <a:ext cx="188259" cy="17929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5CFAAD95-684C-4352-7AC0-AED3CB623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952" y="3849495"/>
            <a:ext cx="230094" cy="26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AD98938-358E-FBF1-58D7-6567B6400198}"/>
              </a:ext>
            </a:extLst>
          </p:cNvPr>
          <p:cNvSpPr/>
          <p:nvPr/>
        </p:nvSpPr>
        <p:spPr>
          <a:xfrm>
            <a:off x="7458806" y="4195760"/>
            <a:ext cx="1721225" cy="3137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+ Add Other Concepts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6DCD1E-2D05-A801-FE20-6327BAFC0DEB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3616B8C-3561-70C8-B7C4-56C63D46099E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7E0069C-8602-A5FE-C026-4849F015E5BF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7519F84-9F41-CE6E-9DE3-FECD5402765D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D169FC7-DE21-E36E-888C-84AC833DF244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D7FD5C1-4392-F8E7-0244-BE731232C12F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4" name="TextBox 2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C9D3EAF-D08D-D2DA-D617-5A425BDD6434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E7A161-40CD-B22E-F024-E4B3C9CD6B33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9" action="ppaction://hlinksldjump"/>
              <a:extLst>
                <a:ext uri="{FF2B5EF4-FFF2-40B4-BE49-F238E27FC236}">
                  <a16:creationId xmlns:a16="http://schemas.microsoft.com/office/drawing/2014/main" id="{760F6763-4D55-ED00-D3A2-0A330BE43C80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10" action="ppaction://hlinksldjump"/>
              <a:extLst>
                <a:ext uri="{FF2B5EF4-FFF2-40B4-BE49-F238E27FC236}">
                  <a16:creationId xmlns:a16="http://schemas.microsoft.com/office/drawing/2014/main" id="{1736A8E2-3F23-221A-7349-1358BA53257E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11" action="ppaction://hlinksldjump"/>
              <a:extLst>
                <a:ext uri="{FF2B5EF4-FFF2-40B4-BE49-F238E27FC236}">
                  <a16:creationId xmlns:a16="http://schemas.microsoft.com/office/drawing/2014/main" id="{3CBB082B-A083-6572-35CC-B20BCA931523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49052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–Goals – Iterative exploration 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393571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Enabling user to directly edit previous query results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Saves time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Enables faster iteration, exploration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E16E3C-1961-A6EE-C83B-C8EAEA70876A}"/>
              </a:ext>
            </a:extLst>
          </p:cNvPr>
          <p:cNvGrpSpPr/>
          <p:nvPr/>
        </p:nvGrpSpPr>
        <p:grpSpPr>
          <a:xfrm>
            <a:off x="5220127" y="1551087"/>
            <a:ext cx="6204881" cy="3755825"/>
            <a:chOff x="2828619" y="244282"/>
            <a:chExt cx="6204881" cy="37558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041C500-CB41-2090-1AA3-B347CBC54D17}"/>
                </a:ext>
              </a:extLst>
            </p:cNvPr>
            <p:cNvGrpSpPr/>
            <p:nvPr/>
          </p:nvGrpSpPr>
          <p:grpSpPr>
            <a:xfrm>
              <a:off x="4548419" y="3461031"/>
              <a:ext cx="1728360" cy="539076"/>
              <a:chOff x="2748865" y="2118198"/>
              <a:chExt cx="1788666" cy="571584"/>
            </a:xfrm>
          </p:grpSpPr>
          <p:sp>
            <p:nvSpPr>
              <p:cNvPr id="41" name="Teardrop 11">
                <a:extLst>
                  <a:ext uri="{FF2B5EF4-FFF2-40B4-BE49-F238E27FC236}">
                    <a16:creationId xmlns:a16="http://schemas.microsoft.com/office/drawing/2014/main" id="{8B2CE601-0E90-6A17-0375-2968F1EDA88B}"/>
                  </a:ext>
                </a:extLst>
              </p:cNvPr>
              <p:cNvSpPr/>
              <p:nvPr/>
            </p:nvSpPr>
            <p:spPr>
              <a:xfrm rot="10800000" flipH="1">
                <a:off x="2748865" y="2118198"/>
                <a:ext cx="1788664" cy="5715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9B5E124-184D-B838-F19B-866C03AEF4DA}"/>
                  </a:ext>
                </a:extLst>
              </p:cNvPr>
              <p:cNvSpPr txBox="1"/>
              <p:nvPr/>
            </p:nvSpPr>
            <p:spPr>
              <a:xfrm>
                <a:off x="2748867" y="2191871"/>
                <a:ext cx="1788664" cy="424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-Have diagnosis of diabetes</a:t>
                </a:r>
                <a:b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-Are over 18 years old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E2125D1-2996-2B7C-DF8B-AF1C50122CC5}"/>
                </a:ext>
              </a:extLst>
            </p:cNvPr>
            <p:cNvGrpSpPr/>
            <p:nvPr/>
          </p:nvGrpSpPr>
          <p:grpSpPr>
            <a:xfrm rot="5400000">
              <a:off x="3815295" y="799329"/>
              <a:ext cx="1371600" cy="1362572"/>
              <a:chOff x="3379694" y="2294964"/>
              <a:chExt cx="2191871" cy="1694329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83AD7EDF-5813-76BE-CB98-E7D4BDB572F7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4939B4CB-114B-5E2E-D256-CF7495795486}"/>
                  </a:ext>
                </a:extLst>
              </p:cNvPr>
              <p:cNvSpPr/>
              <p:nvPr/>
            </p:nvSpPr>
            <p:spPr>
              <a:xfrm>
                <a:off x="3379694" y="2931459"/>
                <a:ext cx="304800" cy="21067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810B793-043D-EE10-4F27-6FF682FE08E2}"/>
                </a:ext>
              </a:extLst>
            </p:cNvPr>
            <p:cNvGrpSpPr/>
            <p:nvPr/>
          </p:nvGrpSpPr>
          <p:grpSpPr>
            <a:xfrm>
              <a:off x="3099758" y="1873515"/>
              <a:ext cx="1550424" cy="891987"/>
              <a:chOff x="2748865" y="1954304"/>
              <a:chExt cx="1604526" cy="945776"/>
            </a:xfrm>
          </p:grpSpPr>
          <p:sp>
            <p:nvSpPr>
              <p:cNvPr id="37" name="Teardrop 11">
                <a:extLst>
                  <a:ext uri="{FF2B5EF4-FFF2-40B4-BE49-F238E27FC236}">
                    <a16:creationId xmlns:a16="http://schemas.microsoft.com/office/drawing/2014/main" id="{1F310B44-F95B-D6B0-984F-1C38D195E6C4}"/>
                  </a:ext>
                </a:extLst>
              </p:cNvPr>
              <p:cNvSpPr/>
              <p:nvPr/>
            </p:nvSpPr>
            <p:spPr>
              <a:xfrm rot="10800000" flipH="1">
                <a:off x="2748865" y="1954304"/>
                <a:ext cx="1566454" cy="94577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E377A0-D84E-0753-8E03-032E34DF8BD2}"/>
                  </a:ext>
                </a:extLst>
              </p:cNvPr>
              <p:cNvSpPr txBox="1"/>
              <p:nvPr/>
            </p:nvSpPr>
            <p:spPr>
              <a:xfrm>
                <a:off x="2748865" y="2035590"/>
                <a:ext cx="1604526" cy="750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u="sng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5,422</a:t>
                </a:r>
                <a:r>
                  <a:rPr lang="en-US" sz="1000" u="sng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patients found</a:t>
                </a:r>
              </a:p>
              <a:p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-</a:t>
                </a:r>
                <a:r>
                  <a:rPr lang="en-US" sz="800" b="1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6,149</a:t>
                </a: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have diagnosis </a:t>
                </a:r>
                <a:b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of diabetes</a:t>
                </a:r>
              </a:p>
              <a:p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-</a:t>
                </a:r>
                <a:r>
                  <a:rPr lang="en-US" sz="800" b="1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5,422 </a:t>
                </a: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are over 18 years old</a:t>
                </a:r>
                <a:endParaRPr lang="en-US" sz="100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D2BF92-2CDA-FC9D-A55E-04FD7C217BA2}"/>
                </a:ext>
              </a:extLst>
            </p:cNvPr>
            <p:cNvGrpSpPr/>
            <p:nvPr/>
          </p:nvGrpSpPr>
          <p:grpSpPr>
            <a:xfrm rot="10800000">
              <a:off x="6229323" y="1047215"/>
              <a:ext cx="1371600" cy="1362572"/>
              <a:chOff x="3379694" y="2294964"/>
              <a:chExt cx="2191871" cy="1694329"/>
            </a:xfrm>
          </p:grpSpPr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85E8FDDE-85BC-3171-8689-3B9EEE9D3291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riangle 35">
                <a:extLst>
                  <a:ext uri="{FF2B5EF4-FFF2-40B4-BE49-F238E27FC236}">
                    <a16:creationId xmlns:a16="http://schemas.microsoft.com/office/drawing/2014/main" id="{519936D1-D7F7-7C58-630B-0A8F130C9DEC}"/>
                  </a:ext>
                </a:extLst>
              </p:cNvPr>
              <p:cNvSpPr/>
              <p:nvPr/>
            </p:nvSpPr>
            <p:spPr>
              <a:xfrm>
                <a:off x="3379694" y="2931459"/>
                <a:ext cx="304800" cy="210670"/>
              </a:xfrm>
              <a:prstGeom prst="triangl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5D884D9-01B3-42C1-89C6-BC08A65FFDB3}"/>
                </a:ext>
              </a:extLst>
            </p:cNvPr>
            <p:cNvGrpSpPr/>
            <p:nvPr/>
          </p:nvGrpSpPr>
          <p:grpSpPr>
            <a:xfrm>
              <a:off x="4814964" y="549829"/>
              <a:ext cx="1944424" cy="737413"/>
              <a:chOff x="2748864" y="1954301"/>
              <a:chExt cx="2117140" cy="781881"/>
            </a:xfrm>
          </p:grpSpPr>
          <p:sp>
            <p:nvSpPr>
              <p:cNvPr id="33" name="Teardrop 11">
                <a:extLst>
                  <a:ext uri="{FF2B5EF4-FFF2-40B4-BE49-F238E27FC236}">
                    <a16:creationId xmlns:a16="http://schemas.microsoft.com/office/drawing/2014/main" id="{405EE1D4-D1D2-5E4F-2BEC-CFD72AC493EF}"/>
                  </a:ext>
                </a:extLst>
              </p:cNvPr>
              <p:cNvSpPr/>
              <p:nvPr/>
            </p:nvSpPr>
            <p:spPr>
              <a:xfrm rot="10800000" flipH="1">
                <a:off x="2748864" y="1954301"/>
                <a:ext cx="2117140" cy="7818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B145CE-7A55-095B-07FD-D1EEF436342F}"/>
                  </a:ext>
                </a:extLst>
              </p:cNvPr>
              <p:cNvSpPr txBox="1"/>
              <p:nvPr/>
            </p:nvSpPr>
            <p:spPr>
              <a:xfrm>
                <a:off x="2748865" y="2035590"/>
                <a:ext cx="1891523" cy="587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... have diagnosis of diabetes </a:t>
                </a:r>
                <a:b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</a:t>
                </a:r>
                <a:r>
                  <a:rPr lang="en-US" sz="1000" u="sng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or A1c over 6.5%</a:t>
                </a:r>
              </a:p>
              <a:p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... are over </a:t>
                </a:r>
                <a:r>
                  <a:rPr lang="en-US" sz="1000" strike="sngStrike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18</a:t>
                </a:r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30 years old</a:t>
                </a:r>
                <a:endParaRPr lang="en-US" sz="110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4ACF47-CBCC-EF25-3C91-A4DDCC3F1448}"/>
                </a:ext>
              </a:extLst>
            </p:cNvPr>
            <p:cNvGrpSpPr/>
            <p:nvPr/>
          </p:nvGrpSpPr>
          <p:grpSpPr>
            <a:xfrm>
              <a:off x="3608123" y="2362335"/>
              <a:ext cx="1371600" cy="1362572"/>
              <a:chOff x="3379694" y="2294964"/>
              <a:chExt cx="2191871" cy="1694329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09B5D7BA-3C2D-40D7-A2E1-B77AE8F1E5FA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BFC87FF6-0BE1-4880-32E8-B9EF61F5B927}"/>
                  </a:ext>
                </a:extLst>
              </p:cNvPr>
              <p:cNvSpPr/>
              <p:nvPr/>
            </p:nvSpPr>
            <p:spPr>
              <a:xfrm>
                <a:off x="3379694" y="2942607"/>
                <a:ext cx="304800" cy="210670"/>
              </a:xfrm>
              <a:prstGeom prst="triangl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BD74BE3-01EC-8228-F052-B11FDB3C722A}"/>
                </a:ext>
              </a:extLst>
            </p:cNvPr>
            <p:cNvGrpSpPr/>
            <p:nvPr/>
          </p:nvGrpSpPr>
          <p:grpSpPr>
            <a:xfrm>
              <a:off x="6807276" y="2221634"/>
              <a:ext cx="1587294" cy="891987"/>
              <a:chOff x="2748865" y="1954304"/>
              <a:chExt cx="1642682" cy="945776"/>
            </a:xfrm>
          </p:grpSpPr>
          <p:sp>
            <p:nvSpPr>
              <p:cNvPr id="29" name="Teardrop 11">
                <a:extLst>
                  <a:ext uri="{FF2B5EF4-FFF2-40B4-BE49-F238E27FC236}">
                    <a16:creationId xmlns:a16="http://schemas.microsoft.com/office/drawing/2014/main" id="{E87E786A-A5C7-E497-97DE-822CCA97680D}"/>
                  </a:ext>
                </a:extLst>
              </p:cNvPr>
              <p:cNvSpPr/>
              <p:nvPr/>
            </p:nvSpPr>
            <p:spPr>
              <a:xfrm rot="10800000" flipH="1">
                <a:off x="2748865" y="1954304"/>
                <a:ext cx="1566454" cy="94577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F159E1-BBC3-DEB4-3193-AADAC0903988}"/>
                  </a:ext>
                </a:extLst>
              </p:cNvPr>
              <p:cNvSpPr txBox="1"/>
              <p:nvPr/>
            </p:nvSpPr>
            <p:spPr>
              <a:xfrm>
                <a:off x="2748865" y="2035590"/>
                <a:ext cx="1642682" cy="750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u="sng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6,629</a:t>
                </a:r>
                <a:r>
                  <a:rPr lang="en-US" sz="1000" u="sng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patients found</a:t>
                </a:r>
              </a:p>
              <a:p>
                <a:r>
                  <a:rPr lang="en-US" sz="10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-</a:t>
                </a:r>
                <a:r>
                  <a:rPr lang="en-US" sz="800" b="1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7,587</a:t>
                </a: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have diagnosis </a:t>
                </a:r>
                <a:b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of diabetes or A1c over 6.5%</a:t>
                </a:r>
              </a:p>
              <a:p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-</a:t>
                </a:r>
                <a:r>
                  <a:rPr lang="en-US" sz="800" b="1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6,629 </a:t>
                </a:r>
                <a:r>
                  <a:rPr lang="en-US" sz="8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are over 30 years old</a:t>
                </a:r>
                <a:endParaRPr lang="en-US" sz="100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6F6E7C-3F4D-FC16-DFC5-732FDCB17712}"/>
                </a:ext>
              </a:extLst>
            </p:cNvPr>
            <p:cNvSpPr txBox="1"/>
            <p:nvPr/>
          </p:nvSpPr>
          <p:spPr>
            <a:xfrm>
              <a:off x="4441572" y="3189401"/>
              <a:ext cx="20024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User</a:t>
              </a:r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provides initial criteria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A6F65B-E6E6-467A-135A-0D825BD126FC}"/>
                </a:ext>
              </a:extLst>
            </p:cNvPr>
            <p:cNvSpPr txBox="1"/>
            <p:nvPr/>
          </p:nvSpPr>
          <p:spPr>
            <a:xfrm>
              <a:off x="2828619" y="1580124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responds with results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407E72-15C7-3C0F-AC55-ABC68731EBF9}"/>
                </a:ext>
              </a:extLst>
            </p:cNvPr>
            <p:cNvSpPr txBox="1"/>
            <p:nvPr/>
          </p:nvSpPr>
          <p:spPr>
            <a:xfrm>
              <a:off x="4585805" y="244282"/>
              <a:ext cx="25122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6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User</a:t>
              </a:r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edits criteria based on results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DC0815-6C4F-A35D-770C-7F5B45336810}"/>
                </a:ext>
              </a:extLst>
            </p:cNvPr>
            <p:cNvSpPr txBox="1"/>
            <p:nvPr/>
          </p:nvSpPr>
          <p:spPr>
            <a:xfrm>
              <a:off x="6306471" y="1951711"/>
              <a:ext cx="2727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responds with updated results 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82D247D-E0AD-12B4-3B50-3120DB21A326}"/>
                </a:ext>
              </a:extLst>
            </p:cNvPr>
            <p:cNvGrpSpPr/>
            <p:nvPr/>
          </p:nvGrpSpPr>
          <p:grpSpPr>
            <a:xfrm>
              <a:off x="5807720" y="1023937"/>
              <a:ext cx="1371600" cy="1362572"/>
              <a:chOff x="3379694" y="2294964"/>
              <a:chExt cx="2191871" cy="1694329"/>
            </a:xfrm>
          </p:grpSpPr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52A0EB25-A96C-8C60-82F9-0708671B8E84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riangle 27">
                <a:extLst>
                  <a:ext uri="{FF2B5EF4-FFF2-40B4-BE49-F238E27FC236}">
                    <a16:creationId xmlns:a16="http://schemas.microsoft.com/office/drawing/2014/main" id="{D5F8D5CD-80FD-623B-9433-6E5C61DC98A2}"/>
                  </a:ext>
                </a:extLst>
              </p:cNvPr>
              <p:cNvSpPr/>
              <p:nvPr/>
            </p:nvSpPr>
            <p:spPr>
              <a:xfrm>
                <a:off x="3379694" y="2931459"/>
                <a:ext cx="304800" cy="21067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55151E-DBA3-F80B-5763-60CAF71BE460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55F5D69-2526-1A12-834C-5C1B160B2A2B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21" name="TextBox 2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E9DEBFFB-D839-CB9C-3013-EB84761758CF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22" name="TextBox 2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8AEC22F-825C-6B86-0279-21761B12F58E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23" name="TextBox 2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81A566F-6825-382D-280A-AD9F9F042AED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43" name="TextBox 4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8C52E78-A4E2-552B-ACF7-B7DDB9BAFEA6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44" name="TextBox 4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DCBA53B-435E-6B96-596B-007BD46F3F0E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A608DD-8774-1DC6-425F-F51065E2227F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8" name="TextBox 17">
              <a:hlinkClick r:id="rId7" action="ppaction://hlinksldjump"/>
              <a:extLst>
                <a:ext uri="{FF2B5EF4-FFF2-40B4-BE49-F238E27FC236}">
                  <a16:creationId xmlns:a16="http://schemas.microsoft.com/office/drawing/2014/main" id="{71D29716-7CF3-C2B1-2A34-1FB2AD772394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9" name="TextBox 18">
              <a:hlinkClick r:id="rId8" action="ppaction://hlinksldjump"/>
              <a:extLst>
                <a:ext uri="{FF2B5EF4-FFF2-40B4-BE49-F238E27FC236}">
                  <a16:creationId xmlns:a16="http://schemas.microsoft.com/office/drawing/2014/main" id="{8F897919-58E2-7D33-C9CA-CE5C5917E02E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20" name="TextBox 19">
              <a:hlinkClick r:id="rId9" action="ppaction://hlinksldjump"/>
              <a:extLst>
                <a:ext uri="{FF2B5EF4-FFF2-40B4-BE49-F238E27FC236}">
                  <a16:creationId xmlns:a16="http://schemas.microsoft.com/office/drawing/2014/main" id="{7471BDE1-6CF9-582B-FAFE-CC99D744EB6A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12611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5F063A-7550-5532-E133-597777D9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3" y="0"/>
            <a:ext cx="12193113" cy="667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662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–Evaluation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2 methods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Usability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/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 satisfaction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accuracy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matching patients real clinical trials’ eligibility criteria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Process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Recruit 10 researchers who have not used Leaf (or LeafAI)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Randomly assign each to Leaf group or LeafAI group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Populate clinical database with patients from 5 clinical trials + other randomly selected patients not in trials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Train participants, assign each to find patients based on eligibility criteria from 1 assigned trial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Afterward, participants answer usability and user satisfaction questionnaire  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F38282-C185-0EA9-EFEA-4477B4546DAD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FE89AB2-A3E2-5374-4588-593803E2193E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283DA3C3-EDD0-139A-4488-68461A544D32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28566A9-B2E6-A8A1-14C0-BFB5B726527D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A819334-4C3D-E0FD-173D-4ECC8E0BABB1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5EE5128-1A0D-C066-7A48-FA78C8ABE67B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87561F8-B0FA-E434-C867-B1B243ACE0B4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0C7BAB-4B78-3B56-0F43-A9CB0E8D7350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613D0878-7BFF-03DE-0E56-81888B5BA694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69838C7B-B4D1-4DF6-FD46-4F840A337477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63EFE78F-12EE-AE00-1397-CF6A25734DC0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351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Project Limitations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Both LCT and LLF corpora annotated by non-clinicians.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Clinical trials evaluated in Aims 2/3 only a small sample of all clinical trials (at UW and elsewhere).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Queries generated use subsets of all data available within EHR.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Certain queries and data likely cannot be handled by our system.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38A9E3-BEBC-67F8-2904-8E4D7763306C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11" name="TextBox 10">
              <a:hlinkClick r:id="rId2" action="ppaction://hlinksldjump"/>
              <a:extLst>
                <a:ext uri="{FF2B5EF4-FFF2-40B4-BE49-F238E27FC236}">
                  <a16:creationId xmlns:a16="http://schemas.microsoft.com/office/drawing/2014/main" id="{08063351-ABB9-2A38-3090-54E9FFA529E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2" name="TextBox 11">
              <a:hlinkClick r:id="rId3" action="ppaction://hlinksldjump"/>
              <a:extLst>
                <a:ext uri="{FF2B5EF4-FFF2-40B4-BE49-F238E27FC236}">
                  <a16:creationId xmlns:a16="http://schemas.microsoft.com/office/drawing/2014/main" id="{9E17CF5C-443C-7455-ED30-F5D02025A924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3" name="TextBox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D9C0BB45-908E-88EA-1F5B-9CA7D296ABAC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4D760707-3B1C-70CC-7DA1-700D49A1A09C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5" name="TextBox 14">
              <a:hlinkClick r:id="rId6" action="ppaction://hlinksldjump"/>
              <a:extLst>
                <a:ext uri="{FF2B5EF4-FFF2-40B4-BE49-F238E27FC236}">
                  <a16:creationId xmlns:a16="http://schemas.microsoft.com/office/drawing/2014/main" id="{094931E0-AAAB-CBAF-F3D4-B399D9ECECD5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6831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Future Work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 representations and methods can be adapted for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general purpose question answering.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Using predicates proposed by Roberts and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Demner-Fuschman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such as </a:t>
            </a:r>
            <a:r>
              <a:rPr lang="en-US" i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latest</a:t>
            </a:r>
            <a:r>
              <a:rPr lang="en-US" dirty="0">
                <a:effectLst/>
                <a:latin typeface="Arial" panose="020B0604020202020204" pitchFamily="34" charset="0"/>
              </a:rPr>
              <a:t>(), </a:t>
            </a:r>
            <a:r>
              <a:rPr lang="el-GR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λ</a:t>
            </a:r>
            <a:r>
              <a:rPr lang="el-GR" dirty="0">
                <a:effectLst/>
                <a:latin typeface="Arial" panose="020B0604020202020204" pitchFamily="34" charset="0"/>
              </a:rPr>
              <a:t>(),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or</a:t>
            </a:r>
            <a:r>
              <a:rPr lang="en-US" dirty="0"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min</a:t>
            </a:r>
            <a:r>
              <a:rPr lang="en-US" dirty="0">
                <a:effectLst/>
                <a:latin typeface="Arial" panose="020B0604020202020204" pitchFamily="34" charset="0"/>
              </a:rPr>
              <a:t>()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, our logical forms could be “wrapped”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Our logical forms nested and used for data retrieval.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Roberts &amp;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Demner-Fuschman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predicates used for top-level analysis, answer.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1C08F6-0184-9D79-3FC4-49EB0366E20D}"/>
              </a:ext>
            </a:extLst>
          </p:cNvPr>
          <p:cNvSpPr txBox="1"/>
          <p:nvPr/>
        </p:nvSpPr>
        <p:spPr>
          <a:xfrm>
            <a:off x="979190" y="4977459"/>
            <a:ext cx="3223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“Did the patient’s temperature exceed 38C in the last 48 hours?”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863D4C-9A77-CA5B-EB00-B93180122D9A}"/>
              </a:ext>
            </a:extLst>
          </p:cNvPr>
          <p:cNvGrpSpPr/>
          <p:nvPr/>
        </p:nvGrpSpPr>
        <p:grpSpPr>
          <a:xfrm>
            <a:off x="4520010" y="4631788"/>
            <a:ext cx="7129797" cy="1707004"/>
            <a:chOff x="4528803" y="4517950"/>
            <a:chExt cx="7129797" cy="1707004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897C209-902F-512D-B346-1980292AE2C7}"/>
                </a:ext>
              </a:extLst>
            </p:cNvPr>
            <p:cNvSpPr/>
            <p:nvPr/>
          </p:nvSpPr>
          <p:spPr>
            <a:xfrm>
              <a:off x="4528803" y="4517950"/>
              <a:ext cx="7129797" cy="1707004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037B9E-AD88-6D31-7579-EB26853C57BE}"/>
                </a:ext>
              </a:extLst>
            </p:cNvPr>
            <p:cNvSpPr txBox="1"/>
            <p:nvPr/>
          </p:nvSpPr>
          <p:spPr>
            <a:xfrm>
              <a:off x="4635524" y="4517950"/>
              <a:ext cx="702307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dirty="0">
                  <a:solidFill>
                    <a:schemeClr val="accent2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λ</a:t>
              </a:r>
              <a:r>
                <a:rPr lang="el-GR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br>
                <a:rPr lang="el-GR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dirty="0">
                  <a:solidFill>
                    <a:srgbClr val="7030A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measurement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”temperature”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b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>
                  <a:solidFill>
                    <a:schemeClr val="accent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  <a:r>
                <a:rPr lang="en-US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”38”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  <a:r>
                <a:rPr lang="en-US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unit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”C”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)))</a:t>
              </a:r>
              <a:br>
                <a:rPr lang="en-US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>
                  <a:solidFill>
                    <a:schemeClr val="accent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temporality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LTEQ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  <a:r>
                <a:rPr lang="en-US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 err="1"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”48”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  <a:r>
                <a:rPr lang="en-US" dirty="0"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unit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HOUR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)))</a:t>
              </a:r>
              <a:br>
                <a:rPr lang="en-US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7F0E00A-AF74-BE57-6FFA-1DBF0EE4DF67}"/>
              </a:ext>
            </a:extLst>
          </p:cNvPr>
          <p:cNvSpPr txBox="1"/>
          <p:nvPr/>
        </p:nvSpPr>
        <p:spPr>
          <a:xfrm>
            <a:off x="0" y="6352310"/>
            <a:ext cx="113855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K. Roberts and D.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Demner-Fushman</a:t>
            </a:r>
            <a:r>
              <a:rPr lang="en-US" sz="900" dirty="0">
                <a:effectLst/>
                <a:latin typeface="Arial" panose="020B0604020202020204" pitchFamily="34" charset="0"/>
              </a:rPr>
              <a:t>. Annotating logical forms for EHR questions. In LREC... International Conference on Language Resources &amp; Evaluation:[proceedings]. International Conference on Language Resources and Evaluation, volume 2016, page 3772. NIH Public Access, 2016.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0CE5F8-EB90-4457-15C6-CC34C08A37CC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12" name="TextBox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435ADD76-B2DE-8968-ACFC-6661B743826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3" name="TextBox 12">
              <a:hlinkClick r:id="rId3" action="ppaction://hlinksldjump"/>
              <a:extLst>
                <a:ext uri="{FF2B5EF4-FFF2-40B4-BE49-F238E27FC236}">
                  <a16:creationId xmlns:a16="http://schemas.microsoft.com/office/drawing/2014/main" id="{D9C00861-5B9A-7F95-14BA-711E40039DC3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4" name="TextBox 13">
              <a:hlinkClick r:id="rId4" action="ppaction://hlinksldjump"/>
              <a:extLst>
                <a:ext uri="{FF2B5EF4-FFF2-40B4-BE49-F238E27FC236}">
                  <a16:creationId xmlns:a16="http://schemas.microsoft.com/office/drawing/2014/main" id="{423C23D3-2CC0-721D-756A-50C87FAA5050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5" name="TextBox 14">
              <a:hlinkClick r:id="rId5" action="ppaction://hlinksldjump"/>
              <a:extLst>
                <a:ext uri="{FF2B5EF4-FFF2-40B4-BE49-F238E27FC236}">
                  <a16:creationId xmlns:a16="http://schemas.microsoft.com/office/drawing/2014/main" id="{9BB66C5F-F7F9-E820-4549-C056C6B34226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6" name="TextBox 15">
              <a:hlinkClick r:id="rId6" action="ppaction://hlinksldjump"/>
              <a:extLst>
                <a:ext uri="{FF2B5EF4-FFF2-40B4-BE49-F238E27FC236}">
                  <a16:creationId xmlns:a16="http://schemas.microsoft.com/office/drawing/2014/main" id="{E4E5922F-05C4-E359-E96F-48475F3C70E7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463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108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FB9282-A70A-4150-385F-CF43A0F56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15" y="1118530"/>
            <a:ext cx="10187039" cy="57394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347F5D-9A35-71B3-D998-4250F6D8F1BA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Timeline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B41731-4EF6-DF18-583A-CBBEFB6DF523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6" name="TextBox 5">
              <a:hlinkClick r:id="rId3" action="ppaction://hlinksldjump"/>
              <a:extLst>
                <a:ext uri="{FF2B5EF4-FFF2-40B4-BE49-F238E27FC236}">
                  <a16:creationId xmlns:a16="http://schemas.microsoft.com/office/drawing/2014/main" id="{62CDFF66-3BFD-EF10-9959-A5B188E895E2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7" name="TextBox 6">
              <a:hlinkClick r:id="rId4" action="ppaction://hlinksldjump"/>
              <a:extLst>
                <a:ext uri="{FF2B5EF4-FFF2-40B4-BE49-F238E27FC236}">
                  <a16:creationId xmlns:a16="http://schemas.microsoft.com/office/drawing/2014/main" id="{7833F06B-A162-6856-6630-9A501D04EA0B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33171F64-B1EA-DB2F-7FA3-40A3C8B44827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9" name="TextBox 8">
              <a:hlinkClick r:id="rId6" action="ppaction://hlinksldjump"/>
              <a:extLst>
                <a:ext uri="{FF2B5EF4-FFF2-40B4-BE49-F238E27FC236}">
                  <a16:creationId xmlns:a16="http://schemas.microsoft.com/office/drawing/2014/main" id="{576B6A8E-817F-E3FA-B6A5-FBB4C90B0AFB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0" name="TextBox 9">
              <a:hlinkClick r:id="rId7" action="ppaction://hlinksldjump"/>
              <a:extLst>
                <a:ext uri="{FF2B5EF4-FFF2-40B4-BE49-F238E27FC236}">
                  <a16:creationId xmlns:a16="http://schemas.microsoft.com/office/drawing/2014/main" id="{172891F7-338D-D859-E7F0-F82308B836B6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0621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5" y="864878"/>
            <a:ext cx="3926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Acknowledgements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52B0DA-2D91-A2DB-8DF7-E30A0245606E}"/>
              </a:ext>
            </a:extLst>
          </p:cNvPr>
          <p:cNvSpPr txBox="1"/>
          <p:nvPr/>
        </p:nvSpPr>
        <p:spPr>
          <a:xfrm>
            <a:off x="1415561" y="1995854"/>
            <a:ext cx="326082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My Committee Members</a:t>
            </a:r>
            <a:br>
              <a:rPr lang="en-US" sz="22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Meliha </a:t>
            </a:r>
            <a:r>
              <a:rPr lang="en-US" sz="2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endParaRPr lang="en-US" sz="2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Nina Kim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Trevor Cohen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Fei Xia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CA7A4C-8D60-8D38-1BFD-220C6B83A556}"/>
              </a:ext>
            </a:extLst>
          </p:cNvPr>
          <p:cNvSpPr txBox="1"/>
          <p:nvPr/>
        </p:nvSpPr>
        <p:spPr>
          <a:xfrm>
            <a:off x="6321669" y="1995854"/>
            <a:ext cx="382989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Annotators and Collaborators</a:t>
            </a:r>
            <a:br>
              <a:rPr lang="en-US" sz="22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Tony Mullen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Bin Han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Weipeng</a:t>
            </a: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 Zhou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17E65-CB44-6B75-35C6-558411A5AF56}"/>
              </a:ext>
            </a:extLst>
          </p:cNvPr>
          <p:cNvSpPr txBox="1"/>
          <p:nvPr/>
        </p:nvSpPr>
        <p:spPr>
          <a:xfrm>
            <a:off x="6321669" y="4186653"/>
            <a:ext cx="412359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Organizations</a:t>
            </a:r>
            <a:br>
              <a:rPr lang="en-US" sz="22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UWM Research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ITHS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D3F928C-1A3C-13B9-50D8-24BAC9F4E28C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9" name="TextBox 8">
              <a:hlinkClick r:id="rId2" action="ppaction://hlinksldjump"/>
              <a:extLst>
                <a:ext uri="{FF2B5EF4-FFF2-40B4-BE49-F238E27FC236}">
                  <a16:creationId xmlns:a16="http://schemas.microsoft.com/office/drawing/2014/main" id="{E4A27F0A-714D-7244-EBF0-E0198FCC996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0" name="TextBox 9">
              <a:hlinkClick r:id="rId3" action="ppaction://hlinksldjump"/>
              <a:extLst>
                <a:ext uri="{FF2B5EF4-FFF2-40B4-BE49-F238E27FC236}">
                  <a16:creationId xmlns:a16="http://schemas.microsoft.com/office/drawing/2014/main" id="{BD5D5580-33B7-6B0E-4094-6564D8C5B181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1" name="TextBox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CA40C139-ABCE-C44B-3208-E329A2BDA2CC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2" name="TextBox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33E40844-6DE6-5FDE-204C-6F30CE280FCE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3" name="TextBox 12">
              <a:hlinkClick r:id="rId6" action="ppaction://hlinksldjump"/>
              <a:extLst>
                <a:ext uri="{FF2B5EF4-FFF2-40B4-BE49-F238E27FC236}">
                  <a16:creationId xmlns:a16="http://schemas.microsoft.com/office/drawing/2014/main" id="{712CFC57-6EEA-BC4C-F03F-DAD2B5684391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1980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521990" y="2075230"/>
            <a:ext cx="902645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i="1" dirty="0">
                <a:latin typeface="+mj-lt"/>
                <a:ea typeface="Roboto Light" panose="02000000000000000000" pitchFamily="2" charset="0"/>
              </a:rPr>
              <a:t>1. Newly diagnosed with breast cancer and scheduled for surgery</a:t>
            </a:r>
            <a:br>
              <a:rPr lang="en-US" i="1" dirty="0">
                <a:latin typeface="+mj-lt"/>
                <a:ea typeface="Roboto Light" panose="02000000000000000000" pitchFamily="2" charset="0"/>
              </a:rPr>
            </a:br>
            <a:endParaRPr lang="en-US" i="1" dirty="0">
              <a:latin typeface="+mj-lt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i="1" dirty="0">
                <a:latin typeface="+mj-lt"/>
                <a:ea typeface="Roboto Light" panose="02000000000000000000" pitchFamily="2" charset="0"/>
              </a:rPr>
              <a:t>2. 18 years or above</a:t>
            </a:r>
            <a:br>
              <a:rPr lang="en-US" i="1" dirty="0">
                <a:latin typeface="+mj-lt"/>
                <a:ea typeface="Roboto Light" panose="02000000000000000000" pitchFamily="2" charset="0"/>
              </a:rPr>
            </a:br>
            <a:endParaRPr lang="en-US" i="1" dirty="0">
              <a:latin typeface="+mj-lt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i="1" dirty="0">
                <a:latin typeface="+mj-lt"/>
                <a:ea typeface="Roboto Light" panose="02000000000000000000" pitchFamily="2" charset="0"/>
              </a:rPr>
              <a:t>3. </a:t>
            </a:r>
            <a:r>
              <a:rPr lang="en-US" i="1" dirty="0">
                <a:effectLst/>
                <a:latin typeface="+mj-lt"/>
              </a:rPr>
              <a:t>Those who experience high psychological stress will enter the RCT whereas those with low stress will be followed in an observational questionnaire study</a:t>
            </a:r>
          </a:p>
          <a:p>
            <a:pPr>
              <a:spcAft>
                <a:spcPts val="1200"/>
              </a:spcAft>
            </a:pPr>
            <a:endParaRPr lang="en-US" i="1" dirty="0">
              <a:effectLst/>
              <a:latin typeface="+mj-lt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i="1" dirty="0">
                <a:latin typeface="+mj-lt"/>
                <a:ea typeface="Roboto Light" panose="02000000000000000000" pitchFamily="2" charset="0"/>
              </a:rPr>
              <a:t>4. N</a:t>
            </a:r>
            <a:r>
              <a:rPr lang="en-US" i="1" dirty="0">
                <a:effectLst/>
                <a:latin typeface="+mj-lt"/>
              </a:rPr>
              <a:t>o severe psychiatric disease requiring treatment, e.g., schizophrenia</a:t>
            </a:r>
            <a:endParaRPr lang="en-US" i="1" dirty="0"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Challenges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B799BA-430C-B10A-9688-AA4E3730836D}"/>
              </a:ext>
            </a:extLst>
          </p:cNvPr>
          <p:cNvSpPr txBox="1"/>
          <p:nvPr/>
        </p:nvSpPr>
        <p:spPr>
          <a:xfrm>
            <a:off x="0" y="6611779"/>
            <a:ext cx="10828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effectLst/>
                <a:latin typeface="Arial" panose="020B0604020202020204" pitchFamily="34" charset="0"/>
              </a:rPr>
              <a:t>Adapted from trial NCT03254875 at </a:t>
            </a:r>
            <a:r>
              <a:rPr lang="en-US" sz="1000" dirty="0">
                <a:effectLst/>
                <a:latin typeface="Courier New" panose="02070309020205020404" pitchFamily="49" charset="0"/>
                <a:hlinkClick r:id="rId3"/>
              </a:rPr>
              <a:t>https://clinicaltrials</a:t>
            </a:r>
            <a:r>
              <a:rPr lang="en-US" sz="1000" dirty="0">
                <a:effectLst/>
                <a:latin typeface="Arial" panose="020B0604020202020204" pitchFamily="34" charset="0"/>
                <a:hlinkClick r:id="rId3"/>
              </a:rPr>
              <a:t>.</a:t>
            </a:r>
            <a:r>
              <a:rPr lang="en-US" sz="1000" dirty="0">
                <a:effectLst/>
                <a:latin typeface="Courier New" panose="02070309020205020404" pitchFamily="49" charset="0"/>
                <a:hlinkClick r:id="rId3"/>
              </a:rPr>
              <a:t>gov/ct2/show/NCT03254875</a:t>
            </a:r>
            <a:r>
              <a:rPr lang="en-US" sz="1000" dirty="0">
                <a:effectLst/>
                <a:latin typeface="Courier New" panose="02070309020205020404" pitchFamily="49" charset="0"/>
              </a:rPr>
              <a:t> 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50B27-979D-B2DF-6447-5AE21538265C}"/>
              </a:ext>
            </a:extLst>
          </p:cNvPr>
          <p:cNvSpPr txBox="1"/>
          <p:nvPr/>
        </p:nvSpPr>
        <p:spPr>
          <a:xfrm>
            <a:off x="7409821" y="1287291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 kind of surgery?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6F4724-530D-B0A9-9F9C-783B56FBBDF5}"/>
              </a:ext>
            </a:extLst>
          </p:cNvPr>
          <p:cNvCxnSpPr>
            <a:stCxn id="6" idx="2"/>
          </p:cNvCxnSpPr>
          <p:nvPr/>
        </p:nvCxnSpPr>
        <p:spPr>
          <a:xfrm flipH="1">
            <a:off x="6594231" y="1656623"/>
            <a:ext cx="1999568" cy="5150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00E514-2D80-99AF-B633-255184E3A384}"/>
              </a:ext>
            </a:extLst>
          </p:cNvPr>
          <p:cNvSpPr txBox="1"/>
          <p:nvPr/>
        </p:nvSpPr>
        <p:spPr>
          <a:xfrm>
            <a:off x="255813" y="1562582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When is “newly”?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B5B83C-E23F-71CA-EC4C-8727DF9133FA}"/>
              </a:ext>
            </a:extLst>
          </p:cNvPr>
          <p:cNvCxnSpPr>
            <a:cxnSpLocks/>
          </p:cNvCxnSpPr>
          <p:nvPr/>
        </p:nvCxnSpPr>
        <p:spPr>
          <a:xfrm>
            <a:off x="1147213" y="1914161"/>
            <a:ext cx="0" cy="1705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CCA5AD-6A2E-E369-838A-9FE185397BCF}"/>
              </a:ext>
            </a:extLst>
          </p:cNvPr>
          <p:cNvSpPr txBox="1"/>
          <p:nvPr/>
        </p:nvSpPr>
        <p:spPr>
          <a:xfrm>
            <a:off x="3693712" y="263140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</a:t>
            </a:r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is 18 years or above?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BAEF07-E61D-86E3-4007-AB1CEE257F65}"/>
              </a:ext>
            </a:extLst>
          </p:cNvPr>
          <p:cNvCxnSpPr>
            <a:cxnSpLocks/>
          </p:cNvCxnSpPr>
          <p:nvPr/>
        </p:nvCxnSpPr>
        <p:spPr>
          <a:xfrm flipH="1">
            <a:off x="2537207" y="2864100"/>
            <a:ext cx="1076431" cy="72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AE1380-93A0-2180-F863-CCB4A1985CFC}"/>
              </a:ext>
            </a:extLst>
          </p:cNvPr>
          <p:cNvCxnSpPr>
            <a:cxnSpLocks/>
          </p:cNvCxnSpPr>
          <p:nvPr/>
        </p:nvCxnSpPr>
        <p:spPr>
          <a:xfrm flipH="1" flipV="1">
            <a:off x="6333390" y="3947031"/>
            <a:ext cx="1260625" cy="123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B82D80-18B7-5969-C639-671CD991AA23}"/>
              </a:ext>
            </a:extLst>
          </p:cNvPr>
          <p:cNvSpPr txBox="1"/>
          <p:nvPr/>
        </p:nvSpPr>
        <p:spPr>
          <a:xfrm>
            <a:off x="7638331" y="3886172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Statement of fact, not a criterion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A6468B-8DCF-1A71-E34F-CB2E6BBFCCD8}"/>
              </a:ext>
            </a:extLst>
          </p:cNvPr>
          <p:cNvCxnSpPr>
            <a:cxnSpLocks/>
          </p:cNvCxnSpPr>
          <p:nvPr/>
        </p:nvCxnSpPr>
        <p:spPr>
          <a:xfrm flipH="1" flipV="1">
            <a:off x="2298165" y="4999107"/>
            <a:ext cx="777257" cy="2059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9EE1E1-7EB2-55BC-60BF-86E258D7D406}"/>
              </a:ext>
            </a:extLst>
          </p:cNvPr>
          <p:cNvSpPr txBox="1"/>
          <p:nvPr/>
        </p:nvSpPr>
        <p:spPr>
          <a:xfrm>
            <a:off x="3105766" y="5048382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 could these be?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93FAA3-FAE1-478F-BBBC-FE1D327A8341}"/>
              </a:ext>
            </a:extLst>
          </p:cNvPr>
          <p:cNvSpPr txBox="1"/>
          <p:nvPr/>
        </p:nvSpPr>
        <p:spPr>
          <a:xfrm>
            <a:off x="589879" y="5718817"/>
            <a:ext cx="709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Many of these relate to reasoning. Also: acronyms, misspellings, etc.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02517F-F287-6A4E-B3BD-610CB3EA04C1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7" name="TextBox 6">
              <a:hlinkClick r:id="rId4" action="ppaction://hlinksldjump"/>
              <a:extLst>
                <a:ext uri="{FF2B5EF4-FFF2-40B4-BE49-F238E27FC236}">
                  <a16:creationId xmlns:a16="http://schemas.microsoft.com/office/drawing/2014/main" id="{B2E53378-1989-7BC8-0689-1FAAF124F19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2" name="TextBox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8C12095D-A056-93A6-B0A4-92D65AA6DDCA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3" name="TextBox 12">
              <a:hlinkClick r:id="rId6" action="ppaction://hlinksldjump"/>
              <a:extLst>
                <a:ext uri="{FF2B5EF4-FFF2-40B4-BE49-F238E27FC236}">
                  <a16:creationId xmlns:a16="http://schemas.microsoft.com/office/drawing/2014/main" id="{BF13DB07-E9A9-2DA8-3339-7EF3D45596E0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6" name="TextBox 15">
              <a:hlinkClick r:id="rId7" action="ppaction://hlinksldjump"/>
              <a:extLst>
                <a:ext uri="{FF2B5EF4-FFF2-40B4-BE49-F238E27FC236}">
                  <a16:creationId xmlns:a16="http://schemas.microsoft.com/office/drawing/2014/main" id="{B3337EE1-9955-E8B4-F034-1EE2C3C78DD6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7" name="TextBox 16">
              <a:hlinkClick r:id="rId8" action="ppaction://hlinksldjump"/>
              <a:extLst>
                <a:ext uri="{FF2B5EF4-FFF2-40B4-BE49-F238E27FC236}">
                  <a16:creationId xmlns:a16="http://schemas.microsoft.com/office/drawing/2014/main" id="{8F5FAF44-5197-3A01-EED9-115D3E5E6128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59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20" grpId="0"/>
      <p:bldP spid="23" grpId="0"/>
      <p:bldP spid="2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4" y="864878"/>
            <a:ext cx="672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Relevant First- or Co-First-Authored Work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68B96A-61B5-DD63-4BBA-27AF4EE13EE6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5" name="TextBox 4">
              <a:hlinkClick r:id="rId2" action="ppaction://hlinksldjump"/>
              <a:extLst>
                <a:ext uri="{FF2B5EF4-FFF2-40B4-BE49-F238E27FC236}">
                  <a16:creationId xmlns:a16="http://schemas.microsoft.com/office/drawing/2014/main" id="{3567E7A9-C089-3364-F644-C7B0441586B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6" name="TextBox 5">
              <a:hlinkClick r:id="rId3" action="ppaction://hlinksldjump"/>
              <a:extLst>
                <a:ext uri="{FF2B5EF4-FFF2-40B4-BE49-F238E27FC236}">
                  <a16:creationId xmlns:a16="http://schemas.microsoft.com/office/drawing/2014/main" id="{8D6842D0-2C22-8F3F-D5E5-9C40387CF716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7" name="TextBox 6">
              <a:hlinkClick r:id="rId4" action="ppaction://hlinksldjump"/>
              <a:extLst>
                <a:ext uri="{FF2B5EF4-FFF2-40B4-BE49-F238E27FC236}">
                  <a16:creationId xmlns:a16="http://schemas.microsoft.com/office/drawing/2014/main" id="{8CAC2BD5-0A0A-2D74-229E-E6A47FCCA462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7BD294A1-C620-4E3D-8C7D-D863B081292C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9" name="TextBox 8">
              <a:hlinkClick r:id="rId6" action="ppaction://hlinksldjump"/>
              <a:extLst>
                <a:ext uri="{FF2B5EF4-FFF2-40B4-BE49-F238E27FC236}">
                  <a16:creationId xmlns:a16="http://schemas.microsoft.com/office/drawing/2014/main" id="{C7426188-A5EC-7C49-A583-BC83C19B7255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ACD1535-4B6E-EE49-CC64-7C60DD873526}"/>
              </a:ext>
            </a:extLst>
          </p:cNvPr>
          <p:cNvSpPr txBox="1"/>
          <p:nvPr/>
        </p:nvSpPr>
        <p:spPr>
          <a:xfrm>
            <a:off x="979190" y="1852770"/>
            <a:ext cx="958916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Dobbins, N. J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., Spital, C. H., Black, R. A., Morrison, J. M., De Veer, B.,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Zampino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E., ... &amp; Mooney, S. D. (2020). 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Leaf: an open-source, model-agnostic, data-driven web application for cohort discovery and translational biomedical research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Journal of the American Medical Informatics Association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27(1), 109-118.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Lee, K., </a:t>
            </a: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Dobbins, N. J.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McInnes, B.,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M., &amp;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(2021). 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Transferability of neural network clinical deidentification systems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Journal of the American Medical Informatics Association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28(12), 2661-2669.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Dobbins, N. J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., Mullen, T.,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., &amp;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M. (2022). 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Leaf Clinical Trials Corpus: a new resource for query generation from clinical trial eligibility criteria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 dirty="0">
                <a:latin typeface="Roboto Light" panose="02000000000000000000" pitchFamily="2" charset="0"/>
                <a:ea typeface="Roboto Light" panose="02000000000000000000" pitchFamily="2" charset="0"/>
              </a:rPr>
              <a:t>Nature Scientific Data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9(1), 1-15.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Lybarger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K., </a:t>
            </a: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Dobbins, N.J.,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Long, R., Singh. A.,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Wedgeworth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P.,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O.,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, M. 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Leveraging natural language processing to augment structured social determinants of health data in the electronic health record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dirty="0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(in review)</a:t>
            </a:r>
          </a:p>
        </p:txBody>
      </p:sp>
    </p:spTree>
    <p:extLst>
      <p:ext uri="{BB962C8B-B14F-4D97-AF65-F5344CB8AC3E}">
        <p14:creationId xmlns:p14="http://schemas.microsoft.com/office/powerpoint/2010/main" val="24187258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5" y="864878"/>
            <a:ext cx="3926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Questions?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68B96A-61B5-DD63-4BBA-27AF4EE13EE6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5" name="TextBox 4">
              <a:hlinkClick r:id="rId2" action="ppaction://hlinksldjump"/>
              <a:extLst>
                <a:ext uri="{FF2B5EF4-FFF2-40B4-BE49-F238E27FC236}">
                  <a16:creationId xmlns:a16="http://schemas.microsoft.com/office/drawing/2014/main" id="{3567E7A9-C089-3364-F644-C7B0441586B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6" name="TextBox 5">
              <a:hlinkClick r:id="rId3" action="ppaction://hlinksldjump"/>
              <a:extLst>
                <a:ext uri="{FF2B5EF4-FFF2-40B4-BE49-F238E27FC236}">
                  <a16:creationId xmlns:a16="http://schemas.microsoft.com/office/drawing/2014/main" id="{8D6842D0-2C22-8F3F-D5E5-9C40387CF716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7" name="TextBox 6">
              <a:hlinkClick r:id="rId4" action="ppaction://hlinksldjump"/>
              <a:extLst>
                <a:ext uri="{FF2B5EF4-FFF2-40B4-BE49-F238E27FC236}">
                  <a16:creationId xmlns:a16="http://schemas.microsoft.com/office/drawing/2014/main" id="{8CAC2BD5-0A0A-2D74-229E-E6A47FCCA462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7BD294A1-C620-4E3D-8C7D-D863B081292C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9" name="TextBox 8">
              <a:hlinkClick r:id="rId6" action="ppaction://hlinksldjump"/>
              <a:extLst>
                <a:ext uri="{FF2B5EF4-FFF2-40B4-BE49-F238E27FC236}">
                  <a16:creationId xmlns:a16="http://schemas.microsoft.com/office/drawing/2014/main" id="{C7426188-A5EC-7C49-A583-BC83C19B7255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287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Broader Impact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25397-BE8F-13C4-18FB-D43DB54B3A90}"/>
              </a:ext>
            </a:extLst>
          </p:cNvPr>
          <p:cNvSpPr txBox="1"/>
          <p:nvPr/>
        </p:nvSpPr>
        <p:spPr>
          <a:xfrm>
            <a:off x="838512" y="2028616"/>
            <a:ext cx="974742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Methods for finding cohorts may also be expanded to general purpose question-answering.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Cohort discovery using NLP may be useful for other kinds of biomedical research unrelated to clinical trials.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Evaluating system performance by comparing patients found to those actually enrolled in trials (Aim 2, discussed shortly) is a novel, high standard for this task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D94C13-C4C2-5F31-7029-A7AC8C116EB3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6" name="TextBox 5">
              <a:hlinkClick r:id="rId2" action="ppaction://hlinksldjump"/>
              <a:extLst>
                <a:ext uri="{FF2B5EF4-FFF2-40B4-BE49-F238E27FC236}">
                  <a16:creationId xmlns:a16="http://schemas.microsoft.com/office/drawing/2014/main" id="{FE229339-4821-C6D5-4525-7D1622522C18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7" name="TextBox 6">
              <a:hlinkClick r:id="rId3" action="ppaction://hlinksldjump"/>
              <a:extLst>
                <a:ext uri="{FF2B5EF4-FFF2-40B4-BE49-F238E27FC236}">
                  <a16:creationId xmlns:a16="http://schemas.microsoft.com/office/drawing/2014/main" id="{67639A0E-70B1-3EF5-118F-8EFCDBD6159B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8" name="TextBox 7">
              <a:hlinkClick r:id="rId4" action="ppaction://hlinksldjump"/>
              <a:extLst>
                <a:ext uri="{FF2B5EF4-FFF2-40B4-BE49-F238E27FC236}">
                  <a16:creationId xmlns:a16="http://schemas.microsoft.com/office/drawing/2014/main" id="{BA96FA9D-E71A-8005-009E-0C4D78D63B4F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9" name="TextBox 8">
              <a:hlinkClick r:id="rId5" action="ppaction://hlinksldjump"/>
              <a:extLst>
                <a:ext uri="{FF2B5EF4-FFF2-40B4-BE49-F238E27FC236}">
                  <a16:creationId xmlns:a16="http://schemas.microsoft.com/office/drawing/2014/main" id="{CD9C8432-2F77-7DF6-66E9-0B14EAB83FED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0" name="TextBox 9">
              <a:hlinkClick r:id="rId6" action="ppaction://hlinksldjump"/>
              <a:extLst>
                <a:ext uri="{FF2B5EF4-FFF2-40B4-BE49-F238E27FC236}">
                  <a16:creationId xmlns:a16="http://schemas.microsoft.com/office/drawing/2014/main" id="{63C7E5AE-65B2-1309-6DE6-396EA7F52566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790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Definitions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838512" y="2028616"/>
            <a:ext cx="9747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Named Entity Recognition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– information extraction task for identifying and classifying spans of text into pre-determined categories.</a:t>
            </a:r>
            <a:endParaRPr lang="en-US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7453BA4-6FB8-C77E-0C37-BDE342EF0877}"/>
              </a:ext>
            </a:extLst>
          </p:cNvPr>
          <p:cNvGrpSpPr/>
          <p:nvPr/>
        </p:nvGrpSpPr>
        <p:grpSpPr>
          <a:xfrm>
            <a:off x="1763090" y="3429000"/>
            <a:ext cx="7898268" cy="983694"/>
            <a:chOff x="1826024" y="4080153"/>
            <a:chExt cx="7898268" cy="9836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4A95C5C-1D09-EED7-167E-85BF1039F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6024" y="4080153"/>
              <a:ext cx="7772400" cy="98369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BF5D18-345E-C1C3-734C-5CF104BF45C8}"/>
                </a:ext>
              </a:extLst>
            </p:cNvPr>
            <p:cNvSpPr/>
            <p:nvPr/>
          </p:nvSpPr>
          <p:spPr>
            <a:xfrm>
              <a:off x="9451731" y="4800600"/>
              <a:ext cx="272561" cy="26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6A1A330-33B3-3051-ACC9-0AE26D4C8C81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10" name="TextBox 9">
              <a:hlinkClick r:id="rId3" action="ppaction://hlinksldjump"/>
              <a:extLst>
                <a:ext uri="{FF2B5EF4-FFF2-40B4-BE49-F238E27FC236}">
                  <a16:creationId xmlns:a16="http://schemas.microsoft.com/office/drawing/2014/main" id="{A2E44346-19EB-4884-1765-A0FEC4A24DCB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1" name="TextBox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0EA8CF4C-5CB2-F678-B568-A332F2A8B43F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2" name="TextBox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077523B7-8A76-3983-68D8-6F7A189DD9E2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3" name="TextBox 12">
              <a:hlinkClick r:id="rId6" action="ppaction://hlinksldjump"/>
              <a:extLst>
                <a:ext uri="{FF2B5EF4-FFF2-40B4-BE49-F238E27FC236}">
                  <a16:creationId xmlns:a16="http://schemas.microsoft.com/office/drawing/2014/main" id="{0C00681C-DAE1-6084-F2FD-B83714B0856D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4" name="TextBox 13">
              <a:hlinkClick r:id="rId7" action="ppaction://hlinksldjump"/>
              <a:extLst>
                <a:ext uri="{FF2B5EF4-FFF2-40B4-BE49-F238E27FC236}">
                  <a16:creationId xmlns:a16="http://schemas.microsoft.com/office/drawing/2014/main" id="{EE53D0F0-D35B-CF25-9808-DC18D3FA093C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999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Definitions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838512" y="2028616"/>
            <a:ext cx="9747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Relation Extraction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– information extraction task for identifying semantically meaningful connections between entities, such as when one entity acts upon, is found by, caused by, or related in some way to another.</a:t>
            </a:r>
            <a:endParaRPr lang="en-US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002A16-01EB-0F79-75F0-61BEB2149B55}"/>
              </a:ext>
            </a:extLst>
          </p:cNvPr>
          <p:cNvGrpSpPr/>
          <p:nvPr/>
        </p:nvGrpSpPr>
        <p:grpSpPr>
          <a:xfrm>
            <a:off x="1230922" y="3668295"/>
            <a:ext cx="9408225" cy="985835"/>
            <a:chOff x="1503483" y="3620291"/>
            <a:chExt cx="9408225" cy="9858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384FF0-50E9-6ECA-9E59-6446D1140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3483" y="3620291"/>
              <a:ext cx="9395085" cy="94291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E959411-02F3-9A92-EBCE-E99AC6FCC862}"/>
                </a:ext>
              </a:extLst>
            </p:cNvPr>
            <p:cNvSpPr/>
            <p:nvPr/>
          </p:nvSpPr>
          <p:spPr>
            <a:xfrm>
              <a:off x="10639147" y="4342879"/>
              <a:ext cx="272561" cy="263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32162F-A28E-2CA8-BF48-8D18BC898EF3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12" name="TextBox 11">
              <a:hlinkClick r:id="rId3" action="ppaction://hlinksldjump"/>
              <a:extLst>
                <a:ext uri="{FF2B5EF4-FFF2-40B4-BE49-F238E27FC236}">
                  <a16:creationId xmlns:a16="http://schemas.microsoft.com/office/drawing/2014/main" id="{CED7C02E-912C-28BE-D1D9-13ADF1201DB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3" name="TextBox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059A13FA-178E-F394-B5E7-1A6E5C0B6326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75821C8A-1400-4BB7-56DC-B54D531E8057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5" name="TextBox 14">
              <a:hlinkClick r:id="rId6" action="ppaction://hlinksldjump"/>
              <a:extLst>
                <a:ext uri="{FF2B5EF4-FFF2-40B4-BE49-F238E27FC236}">
                  <a16:creationId xmlns:a16="http://schemas.microsoft.com/office/drawing/2014/main" id="{CFB48612-E56A-3874-50B8-3A7BDF92B6BA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6" name="TextBox 15">
              <a:hlinkClick r:id="rId7" action="ppaction://hlinksldjump"/>
              <a:extLst>
                <a:ext uri="{FF2B5EF4-FFF2-40B4-BE49-F238E27FC236}">
                  <a16:creationId xmlns:a16="http://schemas.microsoft.com/office/drawing/2014/main" id="{6CB09648-5410-80E9-F232-CE40866650A4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0869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Definitions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838512" y="2028616"/>
            <a:ext cx="9747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Sequence-to-Sequence (Seq2Seq)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– machine learning methods for transforming a sequence of characters into a different sequence of characters.</a:t>
            </a:r>
            <a:endParaRPr lang="en-US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A0239A-A8DD-45F9-AA5F-D15F550C32C3}"/>
              </a:ext>
            </a:extLst>
          </p:cNvPr>
          <p:cNvSpPr txBox="1"/>
          <p:nvPr/>
        </p:nvSpPr>
        <p:spPr>
          <a:xfrm>
            <a:off x="838511" y="3232977"/>
            <a:ext cx="9747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Parsing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– process of translating a natural language utterance into a computable meaning representation.</a:t>
            </a:r>
            <a:endParaRPr lang="en-US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95C874-992E-8F52-F5C9-1A773149C8B4}"/>
              </a:ext>
            </a:extLst>
          </p:cNvPr>
          <p:cNvSpPr txBox="1"/>
          <p:nvPr/>
        </p:nvSpPr>
        <p:spPr>
          <a:xfrm>
            <a:off x="958499" y="5165082"/>
            <a:ext cx="2693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“Women aged 18-41”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2506ED-E6F4-C658-8F12-A10A417D3C00}"/>
              </a:ext>
            </a:extLst>
          </p:cNvPr>
          <p:cNvGrpSpPr/>
          <p:nvPr/>
        </p:nvGrpSpPr>
        <p:grpSpPr>
          <a:xfrm>
            <a:off x="6096000" y="4471436"/>
            <a:ext cx="5978770" cy="2204000"/>
            <a:chOff x="6082957" y="3983011"/>
            <a:chExt cx="3707371" cy="1900857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D2251CEF-3796-5919-4026-945625080813}"/>
                </a:ext>
              </a:extLst>
            </p:cNvPr>
            <p:cNvSpPr/>
            <p:nvPr/>
          </p:nvSpPr>
          <p:spPr>
            <a:xfrm>
              <a:off x="6082957" y="3983011"/>
              <a:ext cx="3603630" cy="1900857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0A7459-E419-85EC-2FC1-E162503FD91D}"/>
                </a:ext>
              </a:extLst>
            </p:cNvPr>
            <p:cNvSpPr txBox="1"/>
            <p:nvPr/>
          </p:nvSpPr>
          <p:spPr>
            <a:xfrm>
              <a:off x="6140158" y="4087849"/>
              <a:ext cx="3650170" cy="1751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BETWEEN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”18”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“41”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B585B33-76AD-73B3-B305-9D4B8AF21D74}"/>
              </a:ext>
            </a:extLst>
          </p:cNvPr>
          <p:cNvSpPr/>
          <p:nvPr/>
        </p:nvSpPr>
        <p:spPr>
          <a:xfrm>
            <a:off x="4058419" y="4921125"/>
            <a:ext cx="1327639" cy="88802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Semantic Parser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DAC8D30-C872-3B8B-A425-31F72A4BB033}"/>
              </a:ext>
            </a:extLst>
          </p:cNvPr>
          <p:cNvSpPr/>
          <p:nvPr/>
        </p:nvSpPr>
        <p:spPr>
          <a:xfrm>
            <a:off x="3651914" y="5240215"/>
            <a:ext cx="239205" cy="237393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67230A4-B4BA-5BB3-0A20-9A4E0A5A1BC8}"/>
              </a:ext>
            </a:extLst>
          </p:cNvPr>
          <p:cNvSpPr/>
          <p:nvPr/>
        </p:nvSpPr>
        <p:spPr>
          <a:xfrm>
            <a:off x="5621426" y="5262594"/>
            <a:ext cx="239205" cy="237393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96F8F5-19F5-89A2-5159-CB941A8B2B14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18" name="TextBox 17">
              <a:hlinkClick r:id="rId2" action="ppaction://hlinksldjump"/>
              <a:extLst>
                <a:ext uri="{FF2B5EF4-FFF2-40B4-BE49-F238E27FC236}">
                  <a16:creationId xmlns:a16="http://schemas.microsoft.com/office/drawing/2014/main" id="{99B4973A-412E-E12C-4B12-8BEA5E57E19D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hlinkClick r:id="rId3" action="ppaction://hlinksldjump"/>
              <a:extLst>
                <a:ext uri="{FF2B5EF4-FFF2-40B4-BE49-F238E27FC236}">
                  <a16:creationId xmlns:a16="http://schemas.microsoft.com/office/drawing/2014/main" id="{2A2F147E-DDC3-E379-8BC9-2408C59482DA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hlinkClick r:id="rId4" action="ppaction://hlinksldjump"/>
              <a:extLst>
                <a:ext uri="{FF2B5EF4-FFF2-40B4-BE49-F238E27FC236}">
                  <a16:creationId xmlns:a16="http://schemas.microsoft.com/office/drawing/2014/main" id="{E5FB8B54-4849-F1E6-1555-4769C710C7B1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21" name="TextBox 20">
              <a:hlinkClick r:id="rId5" action="ppaction://hlinksldjump"/>
              <a:extLst>
                <a:ext uri="{FF2B5EF4-FFF2-40B4-BE49-F238E27FC236}">
                  <a16:creationId xmlns:a16="http://schemas.microsoft.com/office/drawing/2014/main" id="{938232CB-9D05-FE70-2CAE-D152AB709E68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22" name="TextBox 21">
              <a:hlinkClick r:id="rId6" action="ppaction://hlinksldjump"/>
              <a:extLst>
                <a:ext uri="{FF2B5EF4-FFF2-40B4-BE49-F238E27FC236}">
                  <a16:creationId xmlns:a16="http://schemas.microsoft.com/office/drawing/2014/main" id="{6892B124-4528-C442-5DDE-89B36BA0A107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816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Definitions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838512" y="2028616"/>
            <a:ext cx="9747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Unified Medical Language System (UMLS)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– “metathesaurus” of biomedical concepts, terms, codes, relations and hierarchies bridging various vocabularies and ontologies.</a:t>
            </a:r>
            <a:endParaRPr lang="en-US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6FE9FD-B3EE-EC61-F6D9-81B0D2AF1BD9}"/>
              </a:ext>
            </a:extLst>
          </p:cNvPr>
          <p:cNvSpPr/>
          <p:nvPr/>
        </p:nvSpPr>
        <p:spPr>
          <a:xfrm>
            <a:off x="2347548" y="4121499"/>
            <a:ext cx="1512276" cy="1116622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Asthma</a:t>
            </a:r>
            <a:br>
              <a:rPr lang="en-US" sz="20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C0004096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06884D-7DDE-FF56-6B1D-FB078B8BB2E6}"/>
              </a:ext>
            </a:extLst>
          </p:cNvPr>
          <p:cNvSpPr/>
          <p:nvPr/>
        </p:nvSpPr>
        <p:spPr>
          <a:xfrm>
            <a:off x="10291365" y="4240928"/>
            <a:ext cx="1641229" cy="1116622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Respiration</a:t>
            </a:r>
            <a:br>
              <a:rPr lang="en-US" sz="20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C0035203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1B17B8C-4758-B38E-7620-2DE96AE77B12}"/>
              </a:ext>
            </a:extLst>
          </p:cNvPr>
          <p:cNvSpPr/>
          <p:nvPr/>
        </p:nvSpPr>
        <p:spPr>
          <a:xfrm>
            <a:off x="1304348" y="3268984"/>
            <a:ext cx="873057" cy="70788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ICD-10</a:t>
            </a:r>
            <a:b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J45.9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673269E-BF9C-1AEB-EBD6-3976D4FB10FD}"/>
              </a:ext>
            </a:extLst>
          </p:cNvPr>
          <p:cNvSpPr/>
          <p:nvPr/>
        </p:nvSpPr>
        <p:spPr>
          <a:xfrm>
            <a:off x="867820" y="5487576"/>
            <a:ext cx="1309585" cy="70788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SNOMED</a:t>
            </a:r>
            <a:b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195967001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F3A3212-BAEA-835F-2756-D7D2138355A6}"/>
              </a:ext>
            </a:extLst>
          </p:cNvPr>
          <p:cNvSpPr/>
          <p:nvPr/>
        </p:nvSpPr>
        <p:spPr>
          <a:xfrm>
            <a:off x="3640327" y="5602425"/>
            <a:ext cx="1309585" cy="70788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HPO</a:t>
            </a:r>
            <a:b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HP:0002099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BEDE0F2-823D-5160-20BF-7A802DDB7EAE}"/>
              </a:ext>
            </a:extLst>
          </p:cNvPr>
          <p:cNvSpPr/>
          <p:nvPr/>
        </p:nvSpPr>
        <p:spPr>
          <a:xfrm>
            <a:off x="6096000" y="3377020"/>
            <a:ext cx="1641229" cy="1116622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Lung</a:t>
            </a:r>
            <a:br>
              <a:rPr lang="en-US" sz="20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C0024109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D921FE-B193-DB46-B399-7B1E48CC19EF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 flipV="1">
            <a:off x="3859824" y="3935331"/>
            <a:ext cx="2236176" cy="744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AEDA1C-DC20-B102-7EB7-5E435BF55DDA}"/>
              </a:ext>
            </a:extLst>
          </p:cNvPr>
          <p:cNvCxnSpPr>
            <a:cxnSpLocks/>
            <a:stCxn id="7" idx="1"/>
            <a:endCxn id="18" idx="3"/>
          </p:cNvCxnSpPr>
          <p:nvPr/>
        </p:nvCxnSpPr>
        <p:spPr>
          <a:xfrm flipH="1" flipV="1">
            <a:off x="7737229" y="3935331"/>
            <a:ext cx="2554136" cy="863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31BE7D-0408-5C7F-E327-2537B09B21C7}"/>
              </a:ext>
            </a:extLst>
          </p:cNvPr>
          <p:cNvCxnSpPr>
            <a:cxnSpLocks/>
            <a:stCxn id="5" idx="1"/>
            <a:endCxn id="9" idx="2"/>
          </p:cNvCxnSpPr>
          <p:nvPr/>
        </p:nvCxnSpPr>
        <p:spPr>
          <a:xfrm flipH="1" flipV="1">
            <a:off x="1740877" y="3976870"/>
            <a:ext cx="606671" cy="702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EC750DB-7E54-4729-C2AB-997A7D5778ED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1522613" y="5092590"/>
            <a:ext cx="824935" cy="39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DF9BB0E-105D-2BD5-F7F2-EDEDA58C9F90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103686" y="5238121"/>
            <a:ext cx="557538" cy="412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93E38DA-14F1-480B-ED02-8C08D238A902}"/>
              </a:ext>
            </a:extLst>
          </p:cNvPr>
          <p:cNvSpPr txBox="1"/>
          <p:nvPr/>
        </p:nvSpPr>
        <p:spPr>
          <a:xfrm rot="20495021">
            <a:off x="3946855" y="4007192"/>
            <a:ext cx="2138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has_associated_location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82AA80-90C6-4A12-0CBF-0E7496271BD3}"/>
              </a:ext>
            </a:extLst>
          </p:cNvPr>
          <p:cNvSpPr txBox="1"/>
          <p:nvPr/>
        </p:nvSpPr>
        <p:spPr>
          <a:xfrm rot="1158867">
            <a:off x="7828700" y="4092602"/>
            <a:ext cx="2563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has_associated_anatomic_site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9C94ADA-CBE4-9D38-138C-5EAF7A0FBC94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40" name="TextBox 39">
              <a:hlinkClick r:id="rId2" action="ppaction://hlinksldjump"/>
              <a:extLst>
                <a:ext uri="{FF2B5EF4-FFF2-40B4-BE49-F238E27FC236}">
                  <a16:creationId xmlns:a16="http://schemas.microsoft.com/office/drawing/2014/main" id="{2511C457-799D-E0A4-C113-8BE860ADD73D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41" name="TextBox 40">
              <a:hlinkClick r:id="rId3" action="ppaction://hlinksldjump"/>
              <a:extLst>
                <a:ext uri="{FF2B5EF4-FFF2-40B4-BE49-F238E27FC236}">
                  <a16:creationId xmlns:a16="http://schemas.microsoft.com/office/drawing/2014/main" id="{87DC0ADD-0F55-2A40-8E72-BF1F5167AEDF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42" name="TextBox 41">
              <a:hlinkClick r:id="rId4" action="ppaction://hlinksldjump"/>
              <a:extLst>
                <a:ext uri="{FF2B5EF4-FFF2-40B4-BE49-F238E27FC236}">
                  <a16:creationId xmlns:a16="http://schemas.microsoft.com/office/drawing/2014/main" id="{EE038655-B78E-C2C3-3CBF-87DA3AAA05E4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43" name="TextBox 42">
              <a:hlinkClick r:id="rId5" action="ppaction://hlinksldjump"/>
              <a:extLst>
                <a:ext uri="{FF2B5EF4-FFF2-40B4-BE49-F238E27FC236}">
                  <a16:creationId xmlns:a16="http://schemas.microsoft.com/office/drawing/2014/main" id="{AAED03FF-F0E1-01FF-EDE7-8041273CFA1B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44" name="TextBox 43">
              <a:hlinkClick r:id="rId6" action="ppaction://hlinksldjump"/>
              <a:extLst>
                <a:ext uri="{FF2B5EF4-FFF2-40B4-BE49-F238E27FC236}">
                  <a16:creationId xmlns:a16="http://schemas.microsoft.com/office/drawing/2014/main" id="{6ED217E4-00D9-075E-B296-1B16BECB9B66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4615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Definitions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838512" y="2028616"/>
            <a:ext cx="9747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Normalization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– process of mapping text to coded values of some vocabulary, ontology, or other organization of concepts.</a:t>
            </a:r>
            <a:endParaRPr lang="en-US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B2C61-A946-88DC-A32C-D9332ECCDF49}"/>
              </a:ext>
            </a:extLst>
          </p:cNvPr>
          <p:cNvSpPr txBox="1"/>
          <p:nvPr/>
        </p:nvSpPr>
        <p:spPr>
          <a:xfrm>
            <a:off x="2790384" y="3934712"/>
            <a:ext cx="19716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”Metformin”</a:t>
            </a:r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B7154106-AD14-161D-3C33-98C117C4A089}"/>
              </a:ext>
            </a:extLst>
          </p:cNvPr>
          <p:cNvSpPr/>
          <p:nvPr/>
        </p:nvSpPr>
        <p:spPr>
          <a:xfrm rot="16200000">
            <a:off x="5034601" y="3988255"/>
            <a:ext cx="254977" cy="266486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C84A13C-E6B1-784B-4DA2-A2E74C8F1E02}"/>
              </a:ext>
            </a:extLst>
          </p:cNvPr>
          <p:cNvSpPr/>
          <p:nvPr/>
        </p:nvSpPr>
        <p:spPr>
          <a:xfrm>
            <a:off x="6096000" y="3607233"/>
            <a:ext cx="1641229" cy="1116622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Metformin</a:t>
            </a:r>
            <a:br>
              <a:rPr lang="en-US" sz="20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C0025598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54703-A4DA-7BE3-B949-357C90B2A5D4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13" name="TextBox 12">
              <a:hlinkClick r:id="rId2" action="ppaction://hlinksldjump"/>
              <a:extLst>
                <a:ext uri="{FF2B5EF4-FFF2-40B4-BE49-F238E27FC236}">
                  <a16:creationId xmlns:a16="http://schemas.microsoft.com/office/drawing/2014/main" id="{ED6F8802-7A1D-6DDB-4082-0B0D79F3C63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4" name="TextBox 13">
              <a:hlinkClick r:id="rId3" action="ppaction://hlinksldjump"/>
              <a:extLst>
                <a:ext uri="{FF2B5EF4-FFF2-40B4-BE49-F238E27FC236}">
                  <a16:creationId xmlns:a16="http://schemas.microsoft.com/office/drawing/2014/main" id="{869ABB43-1D10-73A7-A646-0DE5A214F02A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5" name="TextBox 14">
              <a:hlinkClick r:id="rId4" action="ppaction://hlinksldjump"/>
              <a:extLst>
                <a:ext uri="{FF2B5EF4-FFF2-40B4-BE49-F238E27FC236}">
                  <a16:creationId xmlns:a16="http://schemas.microsoft.com/office/drawing/2014/main" id="{4873B5C7-43E4-0B5D-12CD-6AC8CF460212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6" name="TextBox 15">
              <a:hlinkClick r:id="rId5" action="ppaction://hlinksldjump"/>
              <a:extLst>
                <a:ext uri="{FF2B5EF4-FFF2-40B4-BE49-F238E27FC236}">
                  <a16:creationId xmlns:a16="http://schemas.microsoft.com/office/drawing/2014/main" id="{0698E83B-6837-7C46-0FAF-85D458D17231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7" name="TextBox 16">
              <a:hlinkClick r:id="rId6" action="ppaction://hlinksldjump"/>
              <a:extLst>
                <a:ext uri="{FF2B5EF4-FFF2-40B4-BE49-F238E27FC236}">
                  <a16:creationId xmlns:a16="http://schemas.microsoft.com/office/drawing/2014/main" id="{ADF8D337-9CEE-43ED-12B0-52A2BA09DFD1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5019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Related Work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838512" y="2028616"/>
            <a:ext cx="97474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Corpora of eligibility criteria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Methods for cohort discovery from free-text criteria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NLP-based software for cohort discovery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F79ABA-1DD6-25AC-F63A-84DAEBC88FEB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6" name="TextBox 5">
              <a:hlinkClick r:id="rId2" action="ppaction://hlinksldjump"/>
              <a:extLst>
                <a:ext uri="{FF2B5EF4-FFF2-40B4-BE49-F238E27FC236}">
                  <a16:creationId xmlns:a16="http://schemas.microsoft.com/office/drawing/2014/main" id="{0E4732ED-3D19-FE3E-0EF9-18E45CCF98B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7" name="TextBox 6">
              <a:hlinkClick r:id="rId3" action="ppaction://hlinksldjump"/>
              <a:extLst>
                <a:ext uri="{FF2B5EF4-FFF2-40B4-BE49-F238E27FC236}">
                  <a16:creationId xmlns:a16="http://schemas.microsoft.com/office/drawing/2014/main" id="{6BECAAC7-2557-0505-D1C1-04E842BF3DDE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8" name="TextBox 7">
              <a:hlinkClick r:id="rId4" action="ppaction://hlinksldjump"/>
              <a:extLst>
                <a:ext uri="{FF2B5EF4-FFF2-40B4-BE49-F238E27FC236}">
                  <a16:creationId xmlns:a16="http://schemas.microsoft.com/office/drawing/2014/main" id="{66B982E7-6862-05AA-94B9-13DB0ECCCD2C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9" name="TextBox 8">
              <a:hlinkClick r:id="rId5" action="ppaction://hlinksldjump"/>
              <a:extLst>
                <a:ext uri="{FF2B5EF4-FFF2-40B4-BE49-F238E27FC236}">
                  <a16:creationId xmlns:a16="http://schemas.microsoft.com/office/drawing/2014/main" id="{43FC1492-073C-9A38-1B3C-E8D2EF3A822D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0" name="TextBox 9">
              <a:hlinkClick r:id="rId6" action="ppaction://hlinksldjump"/>
              <a:extLst>
                <a:ext uri="{FF2B5EF4-FFF2-40B4-BE49-F238E27FC236}">
                  <a16:creationId xmlns:a16="http://schemas.microsoft.com/office/drawing/2014/main" id="{9154A35B-6918-9A70-33DD-DDC7F44ED540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543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Corpora of Eligibility Criteria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838512" y="2028616"/>
            <a:ext cx="99584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EliXR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by Weng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– 1,000 annotated eligibility criteria documents from various disease domains, custom schema. Not publicly available.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EliIE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by Kang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– 230 annotated eligibility criteria related to Alzheimer's Disease, based on the OMOP database schema.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Chia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by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Kury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– 1,000 annotated eligibility criteria from various disease domains, based on OMOP database schema.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F72B1-F7E7-17A2-139E-101D872B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390" y="4328418"/>
            <a:ext cx="5043364" cy="16647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87AC3A-6101-36F1-20C6-9FB69E43D505}"/>
              </a:ext>
            </a:extLst>
          </p:cNvPr>
          <p:cNvSpPr txBox="1"/>
          <p:nvPr/>
        </p:nvSpPr>
        <p:spPr>
          <a:xfrm>
            <a:off x="2968847" y="5967027"/>
            <a:ext cx="5043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Example Chia annotation.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2C2E0-B8EA-709E-5FA0-3F95449557F9}"/>
              </a:ext>
            </a:extLst>
          </p:cNvPr>
          <p:cNvSpPr txBox="1"/>
          <p:nvPr/>
        </p:nvSpPr>
        <p:spPr>
          <a:xfrm>
            <a:off x="-61546" y="625205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C. Weng, X. Wu, Z. Luo, M. R. Boland, D. Theodoratos, and S. B. Johnson.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EliXR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an approach to eligibility criteria extraction and representation. Journal of the American Medical Informatics Association, 18.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 2011.</a:t>
            </a:r>
            <a:b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T. Kang, S. Zhang, Y. Tang, G. W. Hruby, A.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Rusanov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N.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Elhadad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C. Weng.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EliIE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An open-source information extraction system for clinical trial eligibility criteria. JAMIA, 24(6):1062–1071, 2017.</a:t>
            </a: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b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Kury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A. Butler, C. Yuan, L.-h. Fu, Y. Sun, H. Liu, I. Sim, S.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Carini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C. Weng. Chia, a large annotated corpus of clinical trial eligibility criteria. Scientific data, 7(1):1–11, 2020.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1DDC59-A001-2914-292B-65600F060B0E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9" name="TextBox 8">
              <a:hlinkClick r:id="rId3" action="ppaction://hlinksldjump"/>
              <a:extLst>
                <a:ext uri="{FF2B5EF4-FFF2-40B4-BE49-F238E27FC236}">
                  <a16:creationId xmlns:a16="http://schemas.microsoft.com/office/drawing/2014/main" id="{9EEBD9A4-4E21-47C6-DA50-31697E857F1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0" name="TextBox 9">
              <a:hlinkClick r:id="rId4" action="ppaction://hlinksldjump"/>
              <a:extLst>
                <a:ext uri="{FF2B5EF4-FFF2-40B4-BE49-F238E27FC236}">
                  <a16:creationId xmlns:a16="http://schemas.microsoft.com/office/drawing/2014/main" id="{871F013E-FBC8-5903-4EA6-94512F2D7673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1" name="TextBox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D21C5266-5B9B-AB02-E1EC-9E87BAA71602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2" name="TextBox 11">
              <a:hlinkClick r:id="rId6" action="ppaction://hlinksldjump"/>
              <a:extLst>
                <a:ext uri="{FF2B5EF4-FFF2-40B4-BE49-F238E27FC236}">
                  <a16:creationId xmlns:a16="http://schemas.microsoft.com/office/drawing/2014/main" id="{7E88AD90-AC7A-24D8-83A4-29C1191101E1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3" name="TextBox 12">
              <a:hlinkClick r:id="rId7" action="ppaction://hlinksldjump"/>
              <a:extLst>
                <a:ext uri="{FF2B5EF4-FFF2-40B4-BE49-F238E27FC236}">
                  <a16:creationId xmlns:a16="http://schemas.microsoft.com/office/drawing/2014/main" id="{05BE7BA5-6AA4-04F2-F2AB-D8724062F740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42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97E92-AE98-F012-B904-6F5CF342C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37BDC2-221D-0FEA-4F19-15C396ED8B00}"/>
              </a:ext>
            </a:extLst>
          </p:cNvPr>
          <p:cNvSpPr txBox="1"/>
          <p:nvPr/>
        </p:nvSpPr>
        <p:spPr>
          <a:xfrm>
            <a:off x="838515" y="864878"/>
            <a:ext cx="1776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Outline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EF5E0-AF84-5D00-27C4-829DA66361F9}"/>
              </a:ext>
            </a:extLst>
          </p:cNvPr>
          <p:cNvSpPr txBox="1"/>
          <p:nvPr/>
        </p:nvSpPr>
        <p:spPr>
          <a:xfrm>
            <a:off x="838515" y="2028616"/>
            <a:ext cx="261802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Related Works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Task Innovation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97201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Methods for generating SQL queries from free-text criteria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838512" y="2028616"/>
            <a:ext cx="995844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Database query generation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Document ranking and classification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Embeddings and similarity measurement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Logical representations and ontologies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A combination of the above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E1706A-0C0F-A0A6-9277-0982A8599F01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6" name="TextBox 5">
              <a:hlinkClick r:id="rId2" action="ppaction://hlinksldjump"/>
              <a:extLst>
                <a:ext uri="{FF2B5EF4-FFF2-40B4-BE49-F238E27FC236}">
                  <a16:creationId xmlns:a16="http://schemas.microsoft.com/office/drawing/2014/main" id="{3FC7FB17-CE01-1D09-5CD7-B6596237922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7" name="TextBox 6">
              <a:hlinkClick r:id="rId3" action="ppaction://hlinksldjump"/>
              <a:extLst>
                <a:ext uri="{FF2B5EF4-FFF2-40B4-BE49-F238E27FC236}">
                  <a16:creationId xmlns:a16="http://schemas.microsoft.com/office/drawing/2014/main" id="{29A77707-A569-9994-FF4D-C1DD00EB2F7D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8" name="TextBox 7">
              <a:hlinkClick r:id="rId4" action="ppaction://hlinksldjump"/>
              <a:extLst>
                <a:ext uri="{FF2B5EF4-FFF2-40B4-BE49-F238E27FC236}">
                  <a16:creationId xmlns:a16="http://schemas.microsoft.com/office/drawing/2014/main" id="{BE89C0C5-36D2-128D-1530-B889C10E6A72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9" name="TextBox 8">
              <a:hlinkClick r:id="rId5" action="ppaction://hlinksldjump"/>
              <a:extLst>
                <a:ext uri="{FF2B5EF4-FFF2-40B4-BE49-F238E27FC236}">
                  <a16:creationId xmlns:a16="http://schemas.microsoft.com/office/drawing/2014/main" id="{5EC9EC61-9CFA-7859-2AF0-996133A2E960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0" name="TextBox 9">
              <a:hlinkClick r:id="rId6" action="ppaction://hlinksldjump"/>
              <a:extLst>
                <a:ext uri="{FF2B5EF4-FFF2-40B4-BE49-F238E27FC236}">
                  <a16:creationId xmlns:a16="http://schemas.microsoft.com/office/drawing/2014/main" id="{34DA52A2-E07E-F882-F57B-6580341460CC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765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Database Query Generation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935229" y="1940780"/>
            <a:ext cx="995844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Extensive recent Seq2Seq work using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text-to-SQL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generation with Encoder-Decoder Transformer architectures.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Used in the biomedical domain for question-answering on electronic health record data, most notably by Bae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., Wang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and Pan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Yu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al.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used templated eligibility criteria to generate SQL queries for hypothetical database schema.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BB9591-79E7-A180-DDA7-BE9D5A9A896F}"/>
              </a:ext>
            </a:extLst>
          </p:cNvPr>
          <p:cNvSpPr txBox="1"/>
          <p:nvPr/>
        </p:nvSpPr>
        <p:spPr>
          <a:xfrm>
            <a:off x="1487102" y="4845773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Consolas" panose="020B0609020204030204" pitchFamily="49" charset="0"/>
              </a:rPr>
              <a:t>“Hemoglobin A1c &gt; 6.5%”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056C5178-53A7-5AC8-D292-CF98E395682F}"/>
              </a:ext>
            </a:extLst>
          </p:cNvPr>
          <p:cNvSpPr/>
          <p:nvPr/>
        </p:nvSpPr>
        <p:spPr>
          <a:xfrm>
            <a:off x="4640968" y="4894158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4A29E7-E00C-8494-ECF3-CE7D8D562E16}"/>
              </a:ext>
            </a:extLst>
          </p:cNvPr>
          <p:cNvSpPr txBox="1"/>
          <p:nvPr/>
        </p:nvSpPr>
        <p:spPr>
          <a:xfrm>
            <a:off x="5225482" y="4568774"/>
            <a:ext cx="5123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patient_id</a:t>
            </a:r>
          </a:p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labs</a:t>
            </a:r>
          </a:p>
          <a:p>
            <a:r>
              <a:rPr lang="en-US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lab_type =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‘a1c’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value &gt; 6.5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0A33-F6E7-DF09-ED25-4652074C6D76}"/>
              </a:ext>
            </a:extLst>
          </p:cNvPr>
          <p:cNvSpPr txBox="1"/>
          <p:nvPr/>
        </p:nvSpPr>
        <p:spPr>
          <a:xfrm>
            <a:off x="0" y="5899004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S. Bae, D. Kim, J. Kim, and E. Choi. Question Answering for Complex Electronic Health Records Database using Unified Encoder-Decoder Architecture. In Machine Learning for Health, pages 13–25. PMLR, 2021.</a:t>
            </a: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P. Wang, T. Shi, and C. K. Reddy. Text-to-SQL generation for question answering on electronic medical records. In Proceedings of The Web Conference 2020, pages 350–361, 2020.</a:t>
            </a:r>
            <a:b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Y. Pan, C. Wang, B. Hu, Y. Xiang, X. Wang, Q. Chen, J. Chen, J. Du, et al. A BERT-Based Generation Model to Transform Medical Texts to SQL Queries for Electronic Medical Records: Model Development and Validation. JMIR Medical Informatics, 9(12):e32698, 2021.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Yu,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Xiaojing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et al. "Dataset and enhanced model for eligibility criteria-to-SQL semantic parsing."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12th International Conference on Language Resources and Evaluation (LREC)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. 2020.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F9DA6C-DFCB-E9C9-1690-E5FF6985848A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10" name="TextBox 9">
              <a:hlinkClick r:id="rId2" action="ppaction://hlinksldjump"/>
              <a:extLst>
                <a:ext uri="{FF2B5EF4-FFF2-40B4-BE49-F238E27FC236}">
                  <a16:creationId xmlns:a16="http://schemas.microsoft.com/office/drawing/2014/main" id="{705EFA89-42C5-1B96-5E43-1693FF93049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1" name="TextBox 10">
              <a:hlinkClick r:id="rId3" action="ppaction://hlinksldjump"/>
              <a:extLst>
                <a:ext uri="{FF2B5EF4-FFF2-40B4-BE49-F238E27FC236}">
                  <a16:creationId xmlns:a16="http://schemas.microsoft.com/office/drawing/2014/main" id="{05489CB3-FB0A-1D55-54AD-DBEC67619C8B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2" name="TextBox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6179EE9C-6E13-03C7-BE30-04B2A3C52BF4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3" name="TextBox 12">
              <a:hlinkClick r:id="rId5" action="ppaction://hlinksldjump"/>
              <a:extLst>
                <a:ext uri="{FF2B5EF4-FFF2-40B4-BE49-F238E27FC236}">
                  <a16:creationId xmlns:a16="http://schemas.microsoft.com/office/drawing/2014/main" id="{84AB8030-D51B-76F9-93AF-7982D15299D1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4" name="TextBox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A10C1A7F-C7C4-F064-ECFE-BCB77B1DD9BB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056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Database Query Generation (cont.)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935229" y="1940780"/>
            <a:ext cx="52721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Hybrid deep learning / rule-based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-Criteria2Query (Yuan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.) used BERT for negation detection and a Condition Random Field- (CRF) based classifier for Named Entity Recognition (NER).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Output values analyzed by rules to generate queries on OMOP.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0A33-F6E7-DF09-ED25-4652074C6D76}"/>
              </a:ext>
            </a:extLst>
          </p:cNvPr>
          <p:cNvSpPr txBox="1"/>
          <p:nvPr/>
        </p:nvSpPr>
        <p:spPr>
          <a:xfrm>
            <a:off x="0" y="6169707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C. Yuan, P. B. Ryan, C. Ta, Y. Guo, Z. Li, J. Hardin, R. </a:t>
            </a:r>
            <a:r>
              <a:rPr lang="en-US" sz="900" dirty="0" err="1">
                <a:effectLst/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Makadia</a:t>
            </a:r>
            <a:r>
              <a:rPr lang="en-US" sz="900" dirty="0">
                <a:effectLst/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, P. </a:t>
            </a:r>
            <a:r>
              <a:rPr lang="en-US" sz="900" dirty="0" err="1">
                <a:effectLst/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Jin</a:t>
            </a:r>
            <a:r>
              <a:rPr lang="en-US" sz="900" dirty="0">
                <a:effectLst/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, N. Shang, T. Kang, and C. Weng. Criteria2Query: A natural language interface to clinical databases for cohort definition. Journal of the American Medical Informatics Association, 26(4):294–305, 2019.</a:t>
            </a:r>
          </a:p>
          <a:p>
            <a:r>
              <a:rPr lang="en-US" sz="9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  -Fang, </a:t>
            </a:r>
            <a:r>
              <a:rPr lang="en-US" sz="900" dirty="0" err="1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Yilu</a:t>
            </a:r>
            <a:r>
              <a:rPr lang="en-US" sz="900" dirty="0">
                <a:latin typeface="Arial" panose="020B0604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, et al. "Combining human and machine intelligence for clinical trial eligibility querying." Journal of the American Medical Informatics Association (2022).</a:t>
            </a:r>
          </a:p>
        </p:txBody>
      </p:sp>
      <p:pic>
        <p:nvPicPr>
          <p:cNvPr id="8194" name="Picture 2" descr="System architecture and data flow of Criteria2Query.">
            <a:extLst>
              <a:ext uri="{FF2B5EF4-FFF2-40B4-BE49-F238E27FC236}">
                <a16:creationId xmlns:a16="http://schemas.microsoft.com/office/drawing/2014/main" id="{407FE2F9-9E07-42EB-E603-EBDC0C489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697" y="1970155"/>
            <a:ext cx="5640143" cy="291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E213CED-A78C-35EE-F0F2-59F9774F4C4C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6" name="TextBox 5">
              <a:hlinkClick r:id="rId3" action="ppaction://hlinksldjump"/>
              <a:extLst>
                <a:ext uri="{FF2B5EF4-FFF2-40B4-BE49-F238E27FC236}">
                  <a16:creationId xmlns:a16="http://schemas.microsoft.com/office/drawing/2014/main" id="{A6748198-60CC-4B9E-F704-FD8D00AED74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7" name="TextBox 6">
              <a:hlinkClick r:id="rId4" action="ppaction://hlinksldjump"/>
              <a:extLst>
                <a:ext uri="{FF2B5EF4-FFF2-40B4-BE49-F238E27FC236}">
                  <a16:creationId xmlns:a16="http://schemas.microsoft.com/office/drawing/2014/main" id="{0506A6C5-43B0-1C95-8096-17DA8B99EB91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AD93EBF3-8C2B-D77B-8FDB-1CBD988E970B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0" name="TextBox 9">
              <a:hlinkClick r:id="rId6" action="ppaction://hlinksldjump"/>
              <a:extLst>
                <a:ext uri="{FF2B5EF4-FFF2-40B4-BE49-F238E27FC236}">
                  <a16:creationId xmlns:a16="http://schemas.microsoft.com/office/drawing/2014/main" id="{FAF3B5BC-BEF1-21EB-8640-539793154DA1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1" name="TextBox 10">
              <a:hlinkClick r:id="rId7" action="ppaction://hlinksldjump"/>
              <a:extLst>
                <a:ext uri="{FF2B5EF4-FFF2-40B4-BE49-F238E27FC236}">
                  <a16:creationId xmlns:a16="http://schemas.microsoft.com/office/drawing/2014/main" id="{4563B8FA-268D-39B9-85D8-F18A268224F3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4125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Other notable approaches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0A33-F6E7-DF09-ED25-4652074C6D76}"/>
              </a:ext>
            </a:extLst>
          </p:cNvPr>
          <p:cNvSpPr txBox="1"/>
          <p:nvPr/>
        </p:nvSpPr>
        <p:spPr>
          <a:xfrm>
            <a:off x="0" y="5796171"/>
            <a:ext cx="12192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L. Chen, Y. Gu, X. Ji, C. Lou, Z. Sun, H. Li, Y. Gao, and Y. Huang. Clinical trial cohort selection based on multi-level rule-based natural language processing system. JAMIA, 26(11):1218–1226, 2019.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Soni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K. Roberts. Patient cohort retrieval using transformer language models. In AMIA annual symposium proceedings, volume 2020, page 1150. American Medical Informatics Association, 2020.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Dhayne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Kilany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R. Haque, and Y. Taher. EMR2vec: Bridging the gap between patient data and clinical trial. Computers &amp; Industrial Engineering, 156:107236, 2021.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X. Zhang, C. Xiao, L. M. Glass, and J. Sun.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DeepEnroll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patient-trial matching with deep embedding and entailment prediction. In Proceedings of The Web Conference 2020, pages 1029–1037, 2020.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D. F.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Patrão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Oleynik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F.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Massicano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A.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Morassi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Sasso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Recruit-An Ontology Based Information Retrieval System for Clinical Trials Recruitment. In MEDINFO 2015: eHealth-enabled Health, pages 534–538. </a:t>
            </a:r>
            <a:b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IOS Press, 2015.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9218" name="Picture 2" descr="Weight Scale Clipart Black And White - ClipArt Best">
            <a:extLst>
              <a:ext uri="{FF2B5EF4-FFF2-40B4-BE49-F238E27FC236}">
                <a16:creationId xmlns:a16="http://schemas.microsoft.com/office/drawing/2014/main" id="{193FBCA8-B418-7CA2-A9D1-3C89E01F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607" y="1388098"/>
            <a:ext cx="1600541" cy="132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tract with solid fill">
            <a:extLst>
              <a:ext uri="{FF2B5EF4-FFF2-40B4-BE49-F238E27FC236}">
                <a16:creationId xmlns:a16="http://schemas.microsoft.com/office/drawing/2014/main" id="{65C672B6-C0D1-8C48-3982-3ACA5EA6E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0792" y="1955278"/>
            <a:ext cx="360556" cy="360556"/>
          </a:xfrm>
          <a:prstGeom prst="rect">
            <a:avLst/>
          </a:prstGeom>
        </p:spPr>
      </p:pic>
      <p:pic>
        <p:nvPicPr>
          <p:cNvPr id="11" name="Graphic 10" descr="Contract with solid fill">
            <a:extLst>
              <a:ext uri="{FF2B5EF4-FFF2-40B4-BE49-F238E27FC236}">
                <a16:creationId xmlns:a16="http://schemas.microsoft.com/office/drawing/2014/main" id="{9CBB00F8-FFE4-51F7-F92B-272451117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0408" y="1924391"/>
            <a:ext cx="360556" cy="360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A17FAA-0A89-FDEF-AAA0-7B586EF7E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077" y="2945482"/>
            <a:ext cx="815174" cy="844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35936D-5681-50EE-D7B0-F1CE7837D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803443">
            <a:off x="11218294" y="2977591"/>
            <a:ext cx="676097" cy="687754"/>
          </a:xfrm>
          <a:prstGeom prst="rect">
            <a:avLst/>
          </a:prstGeom>
        </p:spPr>
      </p:pic>
      <p:pic>
        <p:nvPicPr>
          <p:cNvPr id="9222" name="Picture 6" descr="Definition Of Gene Ontology - definitoin">
            <a:extLst>
              <a:ext uri="{FF2B5EF4-FFF2-40B4-BE49-F238E27FC236}">
                <a16:creationId xmlns:a16="http://schemas.microsoft.com/office/drawing/2014/main" id="{CCCA5122-57E5-5D0A-BA3C-795443517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59" y="4148024"/>
            <a:ext cx="1693496" cy="117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BA671F-421A-2060-220F-08D8B99A4C64}"/>
              </a:ext>
            </a:extLst>
          </p:cNvPr>
          <p:cNvSpPr txBox="1"/>
          <p:nvPr/>
        </p:nvSpPr>
        <p:spPr>
          <a:xfrm>
            <a:off x="469573" y="1638725"/>
            <a:ext cx="995844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Document Ranking and Classification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–Clinical notes sorted by most relevant using relatively small corpora of notes (low thousands) with different architectures (Chen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al.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biLSTM+CRF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Soni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and Roberts: BERT).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8DA73-5C8C-31C7-3A30-BF9CE769A0E4}"/>
              </a:ext>
            </a:extLst>
          </p:cNvPr>
          <p:cNvSpPr txBox="1"/>
          <p:nvPr/>
        </p:nvSpPr>
        <p:spPr>
          <a:xfrm>
            <a:off x="454622" y="2869014"/>
            <a:ext cx="9958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Embeddings and similarity measurement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– eligibility criteria and patient medical history represented as vectorized embeddings.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Dhayne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used cosine similarity and heuristics to determine if patient met criteria; Zhang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treated as an entailment problem (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ie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patient history entails criteria = { true, false, unknowable })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EDE75-CCA9-A431-84A3-4485E47F13F4}"/>
              </a:ext>
            </a:extLst>
          </p:cNvPr>
          <p:cNvSpPr txBox="1"/>
          <p:nvPr/>
        </p:nvSpPr>
        <p:spPr>
          <a:xfrm>
            <a:off x="454622" y="4246581"/>
            <a:ext cx="995844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representations and ontologies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– Patrao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al.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used pattern matching rules, RDF (Resource Description Framework) graphs and an OWL reasoner to predict eligibility. Others have proposed logical annotation representations for eligibility criteria.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E502C8-4EAD-E7E0-A684-9905E5223ADD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14" name="TextBox 13">
              <a:hlinkClick r:id="rId8" action="ppaction://hlinksldjump"/>
              <a:extLst>
                <a:ext uri="{FF2B5EF4-FFF2-40B4-BE49-F238E27FC236}">
                  <a16:creationId xmlns:a16="http://schemas.microsoft.com/office/drawing/2014/main" id="{6CDB009A-2246-52D5-523E-0FCB1A7F88D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5" name="TextBox 14">
              <a:hlinkClick r:id="rId9" action="ppaction://hlinksldjump"/>
              <a:extLst>
                <a:ext uri="{FF2B5EF4-FFF2-40B4-BE49-F238E27FC236}">
                  <a16:creationId xmlns:a16="http://schemas.microsoft.com/office/drawing/2014/main" id="{0F4A253D-43E4-D78E-A4C5-46E6E749F045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6" name="TextBox 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9CED5B38-6A8D-C0DE-1674-30432209006C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7" name="TextBox 16">
              <a:hlinkClick r:id="rId11" action="ppaction://hlinksldjump"/>
              <a:extLst>
                <a:ext uri="{FF2B5EF4-FFF2-40B4-BE49-F238E27FC236}">
                  <a16:creationId xmlns:a16="http://schemas.microsoft.com/office/drawing/2014/main" id="{A1BF1463-43F6-61D5-3B54-B7BF07220C22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8" name="TextBox 17">
              <a:hlinkClick r:id="rId12" action="ppaction://hlinksldjump"/>
              <a:extLst>
                <a:ext uri="{FF2B5EF4-FFF2-40B4-BE49-F238E27FC236}">
                  <a16:creationId xmlns:a16="http://schemas.microsoft.com/office/drawing/2014/main" id="{E6A0B734-E695-DCFE-3AC0-832D5E30A0E4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65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NLP-based software for cohort discovery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935229" y="1940780"/>
            <a:ext cx="578209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Criteria2Query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by Yuan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most well known and recent.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Expanded by Fang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to allow users to edit predicted criteria, normalizations.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Outputs JSON-based logical representation of criteria to ”Atlas” tool, which in turn generates SQL from rules.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Returns a table of patients meeting criteria.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0A33-F6E7-DF09-ED25-4652074C6D76}"/>
              </a:ext>
            </a:extLst>
          </p:cNvPr>
          <p:cNvSpPr txBox="1"/>
          <p:nvPr/>
        </p:nvSpPr>
        <p:spPr>
          <a:xfrm>
            <a:off x="0" y="6100458"/>
            <a:ext cx="691962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Yuan, Chi, et al. "Criteria2Query: a natural language interface to clinical databases for cohort definition."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Journal of the American Medical Informatics Association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26.4 (2019): 294-305.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Fang,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Yilu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et al. "Combining human and machine intelligence for clinical trial eligibility querying."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Journal of the American Medical Informatics Association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(2022).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A56835E4-A640-F364-8703-4E7CD70C5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22" y="1388098"/>
            <a:ext cx="5272378" cy="546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B8C24D0-B605-D319-938F-CB622EC33B8A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6" name="TextBox 5">
              <a:hlinkClick r:id="rId3" action="ppaction://hlinksldjump"/>
              <a:extLst>
                <a:ext uri="{FF2B5EF4-FFF2-40B4-BE49-F238E27FC236}">
                  <a16:creationId xmlns:a16="http://schemas.microsoft.com/office/drawing/2014/main" id="{3A38203E-67B2-0A60-17F0-C8FF3FE4A92D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7" name="TextBox 6">
              <a:hlinkClick r:id="rId4" action="ppaction://hlinksldjump"/>
              <a:extLst>
                <a:ext uri="{FF2B5EF4-FFF2-40B4-BE49-F238E27FC236}">
                  <a16:creationId xmlns:a16="http://schemas.microsoft.com/office/drawing/2014/main" id="{99E17308-AF71-8AFC-8988-4C9867597F62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8" name="TextBox 7">
              <a:hlinkClick r:id="rId5" action="ppaction://hlinksldjump"/>
              <a:extLst>
                <a:ext uri="{FF2B5EF4-FFF2-40B4-BE49-F238E27FC236}">
                  <a16:creationId xmlns:a16="http://schemas.microsoft.com/office/drawing/2014/main" id="{F8E851C7-B353-BA4F-551A-107CEB8541BC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0" name="TextBox 9">
              <a:hlinkClick r:id="rId6" action="ppaction://hlinksldjump"/>
              <a:extLst>
                <a:ext uri="{FF2B5EF4-FFF2-40B4-BE49-F238E27FC236}">
                  <a16:creationId xmlns:a16="http://schemas.microsoft.com/office/drawing/2014/main" id="{2B67F0C4-0EE7-047A-CBD4-089CFBAE922C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1" name="TextBox 10">
              <a:hlinkClick r:id="rId7" action="ppaction://hlinksldjump"/>
              <a:extLst>
                <a:ext uri="{FF2B5EF4-FFF2-40B4-BE49-F238E27FC236}">
                  <a16:creationId xmlns:a16="http://schemas.microsoft.com/office/drawing/2014/main" id="{136345FA-D623-17BE-21FD-C9F2E8735AE5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33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6CE54-9A2D-561D-12CA-8AC7B7D2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58B060-D2AB-9B57-9D26-94E3C6D70F92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Task Innovation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EBDB0-39E9-6700-58D4-8B2CE986533D}"/>
              </a:ext>
            </a:extLst>
          </p:cNvPr>
          <p:cNvSpPr txBox="1"/>
          <p:nvPr/>
        </p:nvSpPr>
        <p:spPr>
          <a:xfrm>
            <a:off x="838515" y="1690062"/>
            <a:ext cx="1124211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Corpora of eligibility criteria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Our corpus is broad, large, and rich in granularity for generating accurate queries.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Methods for cohort discovery from free-text criteria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Our methods will generalize to virtually any clinical database schema, be capable of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reasoning upon non-specific criteria and demonstrate at or near state-of-the art results in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matching cohorts of patients from actual clinical trials.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NLP-based software for cohort discovery </a:t>
            </a:r>
            <a:b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Our system will be user-friendly, intuitive, explainable, and database schema-agnostic.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61B35B5-807D-FEC4-FBF4-EBD858776304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5" name="TextBox 4">
              <a:hlinkClick r:id="rId2" action="ppaction://hlinksldjump"/>
              <a:extLst>
                <a:ext uri="{FF2B5EF4-FFF2-40B4-BE49-F238E27FC236}">
                  <a16:creationId xmlns:a16="http://schemas.microsoft.com/office/drawing/2014/main" id="{40FD7572-39D3-3EA4-DD02-8D09286DAA82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7" name="TextBox 6">
              <a:hlinkClick r:id="rId3" action="ppaction://hlinksldjump"/>
              <a:extLst>
                <a:ext uri="{FF2B5EF4-FFF2-40B4-BE49-F238E27FC236}">
                  <a16:creationId xmlns:a16="http://schemas.microsoft.com/office/drawing/2014/main" id="{AD7E5CE3-15FC-1DD8-811E-5171481DE60E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8" name="TextBox 7">
              <a:hlinkClick r:id="rId4" action="ppaction://hlinksldjump"/>
              <a:extLst>
                <a:ext uri="{FF2B5EF4-FFF2-40B4-BE49-F238E27FC236}">
                  <a16:creationId xmlns:a16="http://schemas.microsoft.com/office/drawing/2014/main" id="{E95A6535-0168-D1C6-4E00-1DA6DE3989BC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9" name="TextBox 8">
              <a:hlinkClick r:id="rId5" action="ppaction://hlinksldjump"/>
              <a:extLst>
                <a:ext uri="{FF2B5EF4-FFF2-40B4-BE49-F238E27FC236}">
                  <a16:creationId xmlns:a16="http://schemas.microsoft.com/office/drawing/2014/main" id="{04D24446-4685-A902-F6A0-7D3251BD633D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0" name="TextBox 9">
              <a:hlinkClick r:id="rId6" action="ppaction://hlinksldjump"/>
              <a:extLst>
                <a:ext uri="{FF2B5EF4-FFF2-40B4-BE49-F238E27FC236}">
                  <a16:creationId xmlns:a16="http://schemas.microsoft.com/office/drawing/2014/main" id="{EF490D35-EE3B-D9C6-95E9-AD025331B611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74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BC1F8-975C-D237-F3C1-6B0B28CCA308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05E3-6DED-C1F6-017D-7C2D2598364F}"/>
              </a:ext>
            </a:extLst>
          </p:cNvPr>
          <p:cNvSpPr txBox="1"/>
          <p:nvPr/>
        </p:nvSpPr>
        <p:spPr>
          <a:xfrm>
            <a:off x="838513" y="2028616"/>
            <a:ext cx="98265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Create gold standard corpus of eligibility criteria.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Develop methods for generating SQL queries for cohort discovery from free-text.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Develop a web application for finding patients meeting user-provided free-text eligibility criteria.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B58E28-645C-3171-70BC-9645EEFD557C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12" name="TextBox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93F37648-43AE-F88B-EB5A-EEC4EACF7848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3" name="TextBox 12">
              <a:hlinkClick r:id="rId3" action="ppaction://hlinksldjump"/>
              <a:extLst>
                <a:ext uri="{FF2B5EF4-FFF2-40B4-BE49-F238E27FC236}">
                  <a16:creationId xmlns:a16="http://schemas.microsoft.com/office/drawing/2014/main" id="{A7326759-5896-50EB-624E-410B9FFA37EE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4" name="TextBox 13">
              <a:hlinkClick r:id="rId4" action="ppaction://hlinksldjump"/>
              <a:extLst>
                <a:ext uri="{FF2B5EF4-FFF2-40B4-BE49-F238E27FC236}">
                  <a16:creationId xmlns:a16="http://schemas.microsoft.com/office/drawing/2014/main" id="{20BFD2C6-E27D-3493-6859-D72E0F30A453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5" name="TextBox 14">
              <a:hlinkClick r:id="rId5" action="ppaction://hlinksldjump"/>
              <a:extLst>
                <a:ext uri="{FF2B5EF4-FFF2-40B4-BE49-F238E27FC236}">
                  <a16:creationId xmlns:a16="http://schemas.microsoft.com/office/drawing/2014/main" id="{B44A5C44-A2B0-5110-3975-301530354D9F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6" name="TextBox 15">
              <a:hlinkClick r:id="rId6" action="ppaction://hlinksldjump"/>
              <a:extLst>
                <a:ext uri="{FF2B5EF4-FFF2-40B4-BE49-F238E27FC236}">
                  <a16:creationId xmlns:a16="http://schemas.microsoft.com/office/drawing/2014/main" id="{F18BF501-1873-A965-B75B-9AB4E81C202E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9854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BC1F8-975C-D237-F3C1-6B0B28CCA308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05E3-6DED-C1F6-017D-7C2D2598364F}"/>
              </a:ext>
            </a:extLst>
          </p:cNvPr>
          <p:cNvSpPr txBox="1"/>
          <p:nvPr/>
        </p:nvSpPr>
        <p:spPr>
          <a:xfrm>
            <a:off x="838513" y="2028616"/>
            <a:ext cx="98265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Create gold standard corpus of eligibility criteria.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methods for generating SQL queries for cohort discovery from free-text.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a web application for finding patients meeting user-provided free-text eligibility criteria.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455AEEC-D743-C188-DC77-82F275B0622B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77381D3-F83B-A1C0-45CF-6D01270A9ABB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2" name="TextBox 11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9AC43F2F-C825-DA5F-7BD2-7457B14FFC9A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3" name="TextBox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692E961-EF34-ADCF-9FB7-9FBE80245C02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4" name="TextBox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392BD9C-ED42-BD8A-1A9A-BB8EF8BDC348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5" name="TextBox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44372D1-3AA9-BB39-A170-F78F322607CE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6" name="TextBox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4B14A6F-21BF-919A-AF42-4B1A058B4A59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41E2EF-64FB-6AEC-9284-CD2A480A76E6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9" name="TextBox 18">
              <a:hlinkClick r:id="rId7" action="ppaction://hlinksldjump"/>
              <a:extLst>
                <a:ext uri="{FF2B5EF4-FFF2-40B4-BE49-F238E27FC236}">
                  <a16:creationId xmlns:a16="http://schemas.microsoft.com/office/drawing/2014/main" id="{172ED438-D0C3-C784-3143-A78CC9FF7A5F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20" name="TextBox 19">
              <a:hlinkClick r:id="rId8" action="ppaction://hlinksldjump"/>
              <a:extLst>
                <a:ext uri="{FF2B5EF4-FFF2-40B4-BE49-F238E27FC236}">
                  <a16:creationId xmlns:a16="http://schemas.microsoft.com/office/drawing/2014/main" id="{A69D5095-6927-0080-ED8E-15355977DF58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21" name="TextBox 20">
              <a:hlinkClick r:id="rId9" action="ppaction://hlinksldjump"/>
              <a:extLst>
                <a:ext uri="{FF2B5EF4-FFF2-40B4-BE49-F238E27FC236}">
                  <a16:creationId xmlns:a16="http://schemas.microsoft.com/office/drawing/2014/main" id="{69C3C5D1-6B8E-652E-9EF6-E83D7A7578D1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5195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Motivation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826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Create an annotated corpus which can be used to train prediction models to aid in SQL query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F63EBF-B14E-F8A8-682B-55D6DCCBC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18" y="3486993"/>
            <a:ext cx="8871996" cy="2663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E5D365-2EDF-66E5-4461-977C43D85C54}"/>
              </a:ext>
            </a:extLst>
          </p:cNvPr>
          <p:cNvSpPr txBox="1"/>
          <p:nvPr/>
        </p:nvSpPr>
        <p:spPr>
          <a:xfrm>
            <a:off x="0" y="6466127"/>
            <a:ext cx="115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Dobbins, Nicholas J., et al. "The Leaf Clinical Trials Corpus: a new resource for query generation from clinical trial eligibility criteria."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Nature Scientific Data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9.1 (2022): 1-15.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CC690F-62D7-5B60-DAB4-DA4A65E86EF0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C6A7EC0-1AFB-54D1-DD17-A60622AB2F54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3" name="TextBox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AE752B1-A656-BD2D-D4FD-D7EF801D5750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4" name="TextBox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69957CC-21FE-2AC4-BF02-68FE054FBFFA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5" name="TextBox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FA1E18B-3250-0FEA-A382-7E8FA6089A3A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6" name="TextBox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DDE45D1-5898-F324-D8EF-D67C734199D8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7" name="TextBox 1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FA429E4-DCAB-4798-5755-8C9AAD02AF2C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B5EE26-3E1E-B4BB-D967-77A9481ACF9C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0" name="TextBox 9">
              <a:hlinkClick r:id="rId8" action="ppaction://hlinksldjump"/>
              <a:extLst>
                <a:ext uri="{FF2B5EF4-FFF2-40B4-BE49-F238E27FC236}">
                  <a16:creationId xmlns:a16="http://schemas.microsoft.com/office/drawing/2014/main" id="{DEB7796A-8E91-4246-FDF0-ECFCB0503CF7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1" name="TextBox 10">
              <a:hlinkClick r:id="rId9" action="ppaction://hlinksldjump"/>
              <a:extLst>
                <a:ext uri="{FF2B5EF4-FFF2-40B4-BE49-F238E27FC236}">
                  <a16:creationId xmlns:a16="http://schemas.microsoft.com/office/drawing/2014/main" id="{A517E4C1-ED2B-2272-92C6-54FB88F975D1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2" name="TextBox 11">
              <a:hlinkClick r:id="rId10" action="ppaction://hlinksldjump"/>
              <a:extLst>
                <a:ext uri="{FF2B5EF4-FFF2-40B4-BE49-F238E27FC236}">
                  <a16:creationId xmlns:a16="http://schemas.microsoft.com/office/drawing/2014/main" id="{3C4FC4B6-1F55-5CF8-E2B7-78E222FD3E00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310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Corpus Creation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8265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Downloaded 1,020 randomly selected eligibility criteria documents from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hlinkClick r:id="rId2"/>
              </a:rPr>
              <a:t>https://clinicaltrials.gov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Limited to studies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From Jan. 1 2018 onward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50 or more characters in length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20 documents for annotator training, remainder for main annotation task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Named “Leaf Clinical Trials” or “LCT” corpus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E0CED7-8C39-BB78-2B19-53212AE2A798}"/>
              </a:ext>
            </a:extLst>
          </p:cNvPr>
          <p:cNvSpPr txBox="1"/>
          <p:nvPr/>
        </p:nvSpPr>
        <p:spPr>
          <a:xfrm>
            <a:off x="0" y="6466127"/>
            <a:ext cx="115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Dobbins, Nicholas J., et al. "The Leaf Clinical Trials Corpus: a new resource for query generation from clinical trial eligibility criteria."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Nature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Scientific Data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9.1 (2022): 1-15.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906EBE-98DB-406A-A7E6-EDEBE47AE4F4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E7ECA7F-AD82-46B6-F834-E519DA567950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98BAB7D-F9AF-2B7C-77C8-F0647B9E35F3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281B2DC-FA9B-A208-D121-40E237C26AB0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73514AA-B9D7-A8E6-C617-BBF94176E7D6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93E369D-514F-4A11-82E7-6A70E0252CE9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6" name="TextBox 1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E832FD3-63EC-FB44-7E6D-E713E25CEEDC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91AAFD-EF9C-AA3D-017D-F073950A6878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8" action="ppaction://hlinksldjump"/>
              <a:extLst>
                <a:ext uri="{FF2B5EF4-FFF2-40B4-BE49-F238E27FC236}">
                  <a16:creationId xmlns:a16="http://schemas.microsoft.com/office/drawing/2014/main" id="{48773131-406D-FEF2-1B1B-E218B5FAE605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1BED8AD9-3ABA-B192-F07B-122D0279C357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1" name="TextBox 10">
              <a:hlinkClick r:id="rId10" action="ppaction://hlinksldjump"/>
              <a:extLst>
                <a:ext uri="{FF2B5EF4-FFF2-40B4-BE49-F238E27FC236}">
                  <a16:creationId xmlns:a16="http://schemas.microsoft.com/office/drawing/2014/main" id="{07A1D857-9BEB-10AA-A4E8-B230C74E1353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896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5" y="2028616"/>
            <a:ext cx="71425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Process of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finding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patients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meeting certain criteria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relevant to a potential study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Often used in prep-to-research, hypothesis generation, power calculations, clinical trial recruitment, etc.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Can be done by manual chart review, electronic case report forms (eCRF), or queries of clinical databases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9312E71-AA3B-D63E-A2C1-21953FDB6DD0}"/>
              </a:ext>
            </a:extLst>
          </p:cNvPr>
          <p:cNvSpPr/>
          <p:nvPr/>
        </p:nvSpPr>
        <p:spPr>
          <a:xfrm>
            <a:off x="11118419" y="2330456"/>
            <a:ext cx="257453" cy="318473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6E15F7-5195-7615-3F9E-1D42AC0CF25F}"/>
              </a:ext>
            </a:extLst>
          </p:cNvPr>
          <p:cNvSpPr txBox="1"/>
          <p:nvPr/>
        </p:nvSpPr>
        <p:spPr>
          <a:xfrm>
            <a:off x="10503398" y="1836324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5.5m patients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(EHR)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B28CEB-3996-27EB-C695-11320B0B1310}"/>
              </a:ext>
            </a:extLst>
          </p:cNvPr>
          <p:cNvSpPr txBox="1"/>
          <p:nvPr/>
        </p:nvSpPr>
        <p:spPr>
          <a:xfrm>
            <a:off x="8528823" y="2772024"/>
            <a:ext cx="1665841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Over 65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Hypoglycemic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Left-handed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16EF9FEC-9992-31AE-BC84-4E31F7A4139A}"/>
              </a:ext>
            </a:extLst>
          </p:cNvPr>
          <p:cNvSpPr/>
          <p:nvPr/>
        </p:nvSpPr>
        <p:spPr>
          <a:xfrm>
            <a:off x="11113015" y="3654265"/>
            <a:ext cx="257453" cy="318473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64FB51-0A0D-FD6C-FC57-F7605905AB46}"/>
              </a:ext>
            </a:extLst>
          </p:cNvPr>
          <p:cNvSpPr txBox="1"/>
          <p:nvPr/>
        </p:nvSpPr>
        <p:spPr>
          <a:xfrm>
            <a:off x="10434675" y="4034293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1,422 patients</a:t>
            </a:r>
          </a:p>
        </p:txBody>
      </p:sp>
      <p:pic>
        <p:nvPicPr>
          <p:cNvPr id="4098" name="Picture 2" descr="Funnel like clipart - Clipground">
            <a:extLst>
              <a:ext uri="{FF2B5EF4-FFF2-40B4-BE49-F238E27FC236}">
                <a16:creationId xmlns:a16="http://schemas.microsoft.com/office/drawing/2014/main" id="{AA3F7AA9-1A52-87A5-2EC5-B9BD2C5B5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6374" y1="22254" x2="51170" y2="14162"/>
                        <a14:foregroundMark x1="51170" y1="14162" x2="87719" y2="26012"/>
                        <a14:foregroundMark x1="87719" y1="26012" x2="22807" y2="271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629" y="2606685"/>
            <a:ext cx="1088224" cy="110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264B4B4D-D99B-EBA9-D9D0-A0DFB6BF4296}"/>
              </a:ext>
            </a:extLst>
          </p:cNvPr>
          <p:cNvSpPr/>
          <p:nvPr/>
        </p:nvSpPr>
        <p:spPr>
          <a:xfrm>
            <a:off x="9721048" y="2840855"/>
            <a:ext cx="1018042" cy="18643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76F11E8-DF96-C7CE-A210-B6FC3EDB387D}"/>
              </a:ext>
            </a:extLst>
          </p:cNvPr>
          <p:cNvSpPr/>
          <p:nvPr/>
        </p:nvSpPr>
        <p:spPr>
          <a:xfrm>
            <a:off x="10178942" y="3045569"/>
            <a:ext cx="689482" cy="18643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B013C97-689D-E5B9-03F5-B6C1C814D72B}"/>
              </a:ext>
            </a:extLst>
          </p:cNvPr>
          <p:cNvSpPr/>
          <p:nvPr/>
        </p:nvSpPr>
        <p:spPr>
          <a:xfrm>
            <a:off x="10049609" y="3260725"/>
            <a:ext cx="1018042" cy="20544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D7716-D767-1AC4-C3AC-A718A003CBCD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Cohort Discovery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7052AE-EE2C-8F8D-D802-233CA1D26316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2" name="TextBox 1">
              <a:hlinkClick r:id="rId4" action="ppaction://hlinksldjump"/>
              <a:extLst>
                <a:ext uri="{FF2B5EF4-FFF2-40B4-BE49-F238E27FC236}">
                  <a16:creationId xmlns:a16="http://schemas.microsoft.com/office/drawing/2014/main" id="{CEB4C254-0500-A4B5-7338-15A7175DBAF5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5" name="TextBox 4">
              <a:hlinkClick r:id="rId5" action="ppaction://hlinksldjump"/>
              <a:extLst>
                <a:ext uri="{FF2B5EF4-FFF2-40B4-BE49-F238E27FC236}">
                  <a16:creationId xmlns:a16="http://schemas.microsoft.com/office/drawing/2014/main" id="{0F912A2A-35CC-64FA-2FCD-880288935F72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hlinkClick r:id="rId6" action="ppaction://hlinksldjump"/>
              <a:extLst>
                <a:ext uri="{FF2B5EF4-FFF2-40B4-BE49-F238E27FC236}">
                  <a16:creationId xmlns:a16="http://schemas.microsoft.com/office/drawing/2014/main" id="{57D96AE9-1F88-4A30-F5E7-F82D0226A097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20" name="TextBox 19">
              <a:hlinkClick r:id="rId7" action="ppaction://hlinksldjump"/>
              <a:extLst>
                <a:ext uri="{FF2B5EF4-FFF2-40B4-BE49-F238E27FC236}">
                  <a16:creationId xmlns:a16="http://schemas.microsoft.com/office/drawing/2014/main" id="{BB269AD2-84A4-3EEB-A3D1-82713DBB3609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21" name="TextBox 20">
              <a:hlinkClick r:id="rId8" action="ppaction://hlinksldjump"/>
              <a:extLst>
                <a:ext uri="{FF2B5EF4-FFF2-40B4-BE49-F238E27FC236}">
                  <a16:creationId xmlns:a16="http://schemas.microsoft.com/office/drawing/2014/main" id="{797FFE35-CE80-72E6-161A-507003E908D2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31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2" y="2028616"/>
            <a:ext cx="1082887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Aimed to develop expressive, task-oriented annotation schema.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Analyzed previously published corpora.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Expanded the list of named entities and relations to capture phenomena and logic present in real clinical trials criteria. For example, added “Contraindication” entity.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50 total entity types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Categories: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Clinical, Demographic, Logical, Qualifier, Temporal &amp; Comparative, Other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51 total relation types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Categories: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Alternative &amp; Example, Clinical, Dependent, Logical, Qualifier, Temporal &amp; Comparative, Other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93684F-8734-F70D-D58F-E6DA463D5CCA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4916192-EBBE-27A9-1A19-6DB89B862467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29E96FCE-0794-D497-1961-88C230F76B9B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052937E-5FB8-3AC3-EDF2-E8266953CDA4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9A34B26-8ADC-9365-4F63-BAA39AAED847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CAD658D-96FE-5FC5-F4A5-D5C31C48E82A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630D25F-D75B-2BDC-6512-76DABE40E54A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12535F-97CD-0F09-6DA9-C260453FF4C9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7DBE6A2C-537A-8E42-2400-F7EDE2A2C5C4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85999D51-995F-2351-833A-0534E6A09E15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C5BB2EB1-17B7-D3EF-5D5C-9CC4F2842B4B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42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Entities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430498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2 types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”General” entities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“Fine-grained” entities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Fine-grained entities are sub-spans, link to general entities by relations.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BCDAEC-5DD1-EFF3-20A9-B1BC2BFB0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038" y="1359682"/>
            <a:ext cx="4586250" cy="1110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FFC085-CD4B-79DB-4309-F420AAE54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038" y="3062586"/>
            <a:ext cx="4727709" cy="10197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227188-8D2B-3882-69CC-38F8676F5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023" y="4460051"/>
            <a:ext cx="5407724" cy="144614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A6E280-9F95-560C-245B-731E21B3D066}"/>
              </a:ext>
            </a:extLst>
          </p:cNvPr>
          <p:cNvCxnSpPr>
            <a:cxnSpLocks/>
          </p:cNvCxnSpPr>
          <p:nvPr/>
        </p:nvCxnSpPr>
        <p:spPr>
          <a:xfrm>
            <a:off x="6814038" y="2611315"/>
            <a:ext cx="519670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808CB6-5B22-C88A-5FF6-DF6561092024}"/>
              </a:ext>
            </a:extLst>
          </p:cNvPr>
          <p:cNvCxnSpPr>
            <a:cxnSpLocks/>
          </p:cNvCxnSpPr>
          <p:nvPr/>
        </p:nvCxnSpPr>
        <p:spPr>
          <a:xfrm>
            <a:off x="6814037" y="4311161"/>
            <a:ext cx="519670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A5D0ED8-07E4-BD89-EC43-D76A024EB2FC}"/>
              </a:ext>
            </a:extLst>
          </p:cNvPr>
          <p:cNvSpPr txBox="1"/>
          <p:nvPr/>
        </p:nvSpPr>
        <p:spPr>
          <a:xfrm>
            <a:off x="5114033" y="1359682"/>
            <a:ext cx="2077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(1) General entities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and relations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4A6821-F214-EF55-FD68-D700D07A2264}"/>
              </a:ext>
            </a:extLst>
          </p:cNvPr>
          <p:cNvSpPr txBox="1"/>
          <p:nvPr/>
        </p:nvSpPr>
        <p:spPr>
          <a:xfrm>
            <a:off x="5356619" y="2665913"/>
            <a:ext cx="1763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(2) Fine-grained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entities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D8D1DD-4A68-C138-9130-71614FABF75B}"/>
              </a:ext>
            </a:extLst>
          </p:cNvPr>
          <p:cNvSpPr txBox="1"/>
          <p:nvPr/>
        </p:nvSpPr>
        <p:spPr>
          <a:xfrm>
            <a:off x="4872295" y="4340372"/>
            <a:ext cx="2611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(3) Relations between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general and fine-grained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C5F5DD0-C782-768E-E828-E8C02FB212E3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D17E118-DC23-5430-1E04-3C5B5C749A27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3" name="TextBox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F7C118A-08A3-A247-D5A0-D059E37ACF4D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4" name="TextBox 1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DF235DB-295D-1BB3-8AF4-A3EDF83DFAE7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5" name="TextBox 1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AC075B9-9021-AC88-588E-549A508B57BD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7" name="TextBox 1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9767DFE7-8177-5C2D-D6A8-D2D34EC235AA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9" name="TextBox 1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8145AFE-7CCE-626B-7779-1E2A99B0835C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56F85C-9EF6-0037-28BE-0BE0D995ABAA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0" name="TextBox 9">
              <a:hlinkClick r:id="rId10" action="ppaction://hlinksldjump"/>
              <a:extLst>
                <a:ext uri="{FF2B5EF4-FFF2-40B4-BE49-F238E27FC236}">
                  <a16:creationId xmlns:a16="http://schemas.microsoft.com/office/drawing/2014/main" id="{D28A7FDF-8451-0F48-18D0-AF886D500602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1" name="TextBox 10">
              <a:hlinkClick r:id="rId11" action="ppaction://hlinksldjump"/>
              <a:extLst>
                <a:ext uri="{FF2B5EF4-FFF2-40B4-BE49-F238E27FC236}">
                  <a16:creationId xmlns:a16="http://schemas.microsoft.com/office/drawing/2014/main" id="{D6E10F79-0280-7C37-65EA-4DD16C7174B3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2" name="TextBox 11">
              <a:hlinkClick r:id="rId12" action="ppaction://hlinksldjump"/>
              <a:extLst>
                <a:ext uri="{FF2B5EF4-FFF2-40B4-BE49-F238E27FC236}">
                  <a16:creationId xmlns:a16="http://schemas.microsoft.com/office/drawing/2014/main" id="{1098EC6A-B4E6-7A39-B067-4F99FFF10DAE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930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7118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Named versus Non-specific Entities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1014358" y="2037408"/>
            <a:ext cx="53512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Named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entities refer to specific conditions, observations, treatments, etc.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i="1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Non-specific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entities refer generally to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any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condition, etc., which may need to be reasoned upon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EE0F9-A89E-D9B5-F420-87D44C414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947" y="2557885"/>
            <a:ext cx="1435038" cy="1264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C772B7-261C-2FA8-23DC-E0A49BBFA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783" y="2557885"/>
            <a:ext cx="1109469" cy="8894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3651E4-247A-6882-BE11-063689E8D6D4}"/>
              </a:ext>
            </a:extLst>
          </p:cNvPr>
          <p:cNvSpPr txBox="1"/>
          <p:nvPr/>
        </p:nvSpPr>
        <p:spPr>
          <a:xfrm>
            <a:off x="7450690" y="2072815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Named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8F5BDD-920C-A278-EA4D-5960EBF4BBDC}"/>
              </a:ext>
            </a:extLst>
          </p:cNvPr>
          <p:cNvSpPr txBox="1"/>
          <p:nvPr/>
        </p:nvSpPr>
        <p:spPr>
          <a:xfrm>
            <a:off x="9330876" y="2072815"/>
            <a:ext cx="145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Non-specific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E1E884-393F-B7E6-DB99-713E070307B5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3E89D38-6254-00D4-9050-3CB74A41250F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5" name="TextBox 1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FB79081-A2F2-3A7D-56F9-FB11C9103589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6" name="TextBox 1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41222C5-E8D5-24B7-A4EA-6706B1BC5EB1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7" name="TextBox 1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DAEF5E8-AE0D-7063-6B73-135F646EB31B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8" name="TextBox 1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25AB9C1-709E-EB50-834F-18B6A8004481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9" name="TextBox 18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09278316-965F-675D-77A6-3B205EA4F9F3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CCBBF8-075C-C200-652D-44E53548F772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2" name="TextBox 11">
              <a:hlinkClick r:id="rId9" action="ppaction://hlinksldjump"/>
              <a:extLst>
                <a:ext uri="{FF2B5EF4-FFF2-40B4-BE49-F238E27FC236}">
                  <a16:creationId xmlns:a16="http://schemas.microsoft.com/office/drawing/2014/main" id="{05511536-6454-541D-1742-F6743EA369C2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3" name="TextBox 12">
              <a:hlinkClick r:id="rId10" action="ppaction://hlinksldjump"/>
              <a:extLst>
                <a:ext uri="{FF2B5EF4-FFF2-40B4-BE49-F238E27FC236}">
                  <a16:creationId xmlns:a16="http://schemas.microsoft.com/office/drawing/2014/main" id="{E787A0DF-87C6-E511-79B0-85C9F83D8AC2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4" name="TextBox 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A6C29244-DBC6-3985-EF84-8A33DC5F3AE2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015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7663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 – Entity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B3C998A-5E27-7FE5-1339-15765E24A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7866"/>
              </p:ext>
            </p:extLst>
          </p:nvPr>
        </p:nvGraphicFramePr>
        <p:xfrm>
          <a:off x="348534" y="1387011"/>
          <a:ext cx="11494932" cy="538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541">
                  <a:extLst>
                    <a:ext uri="{9D8B030D-6E8A-4147-A177-3AD203B41FA5}">
                      <a16:colId xmlns:a16="http://schemas.microsoft.com/office/drawing/2014/main" val="3683443503"/>
                    </a:ext>
                  </a:extLst>
                </a:gridCol>
                <a:gridCol w="2374974">
                  <a:extLst>
                    <a:ext uri="{9D8B030D-6E8A-4147-A177-3AD203B41FA5}">
                      <a16:colId xmlns:a16="http://schemas.microsoft.com/office/drawing/2014/main" val="3498065742"/>
                    </a:ext>
                  </a:extLst>
                </a:gridCol>
                <a:gridCol w="3053051">
                  <a:extLst>
                    <a:ext uri="{9D8B030D-6E8A-4147-A177-3AD203B41FA5}">
                      <a16:colId xmlns:a16="http://schemas.microsoft.com/office/drawing/2014/main" val="2910045911"/>
                    </a:ext>
                  </a:extLst>
                </a:gridCol>
                <a:gridCol w="4410366">
                  <a:extLst>
                    <a:ext uri="{9D8B030D-6E8A-4147-A177-3AD203B41FA5}">
                      <a16:colId xmlns:a16="http://schemas.microsoft.com/office/drawing/2014/main" val="2589038793"/>
                    </a:ext>
                  </a:extLst>
                </a:gridCol>
              </a:tblGrid>
              <a:tr h="362759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Category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Entity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Values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Text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66197"/>
                  </a:ext>
                </a:extLst>
              </a:tr>
              <a:tr h="268342">
                <a:tc rowSpan="6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Condition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“Diagnosed with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hypertension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in past year”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8042918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“Any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contraindications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to vaginal delivery”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Drug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“on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beta blockers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818715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Encounter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emergency, inpatient, outpatient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“recently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admitted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to hospital”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91239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lab, vital, clinical-score, survey, social-habit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Platelet count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less than 500”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95502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Procedure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“Undergoing or scheduled for a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colonoscopy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647688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Demographic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Age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“65+ years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old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2791995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Birth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Born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within past 6 months”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32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Demographic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Family-Member</a:t>
                      </a:r>
                    </a:p>
                  </a:txBody>
                  <a:tcPr>
                    <a:lnL>
                      <a:noFill/>
                    </a:lnL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mother, father, sibling, etc.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“History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maternal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breast cancer”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690383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Language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“Speaks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English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Spanish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441539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Logical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Negation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“with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no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systemic disease”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7326900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Assertion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intention, hypothetical, possible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“which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may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cause conditions”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358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Modifier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alcohol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substance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abuse”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0350004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Polarity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low, high, positive, negative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“showing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elevated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serum creatinine”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09473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Stability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stable, change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“Conditions known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affect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mood”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8542260"/>
                  </a:ext>
                </a:extLst>
              </a:tr>
              <a:tr h="268342">
                <a:tc rowSpan="3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Eq-Comparison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greater than 50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ml”, 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within the past 3 years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163436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Eq-Temporal-Period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past, present, future, recent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Active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illness”, “in the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next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10 days”,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6238156"/>
                  </a:ext>
                </a:extLst>
              </a:tr>
              <a:tr h="362759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Eq-Temporal-Recency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first-time, most-recent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Latest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BMI &gt; 35”, 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First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diagnosed in past 6 months”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32744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7A95592F-4526-AE89-DE14-B446EC981B17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4DB2E92-8CB3-EE4B-10BE-35022F58EE1E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4112B306-1AA7-9EEC-7308-6A238ADD1879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6F9581D-A2DE-FCCB-7D5C-FD1A63FD6DB0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F0A3D2E-B1C2-2B22-6AEE-9C5F812A3577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065B102-FD17-88D1-7657-0166C47F0D3D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B797BBC-F36D-659E-012E-C2883789CBB6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B367EF-5351-BDAD-2A53-74319B461A97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0CB250AB-6DF5-B95E-86D3-F993ACBD0CC9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2BA04B06-D8AA-2B03-40C7-0EF83E322BAD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A53FD5E7-B5C9-80FF-8389-3B13FBF9CE45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5698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7663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 – Entity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B3C998A-5E27-7FE5-1339-15765E24A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334229"/>
              </p:ext>
            </p:extLst>
          </p:nvPr>
        </p:nvGraphicFramePr>
        <p:xfrm>
          <a:off x="348534" y="1387011"/>
          <a:ext cx="11494932" cy="538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541">
                  <a:extLst>
                    <a:ext uri="{9D8B030D-6E8A-4147-A177-3AD203B41FA5}">
                      <a16:colId xmlns:a16="http://schemas.microsoft.com/office/drawing/2014/main" val="3683443503"/>
                    </a:ext>
                  </a:extLst>
                </a:gridCol>
                <a:gridCol w="2374974">
                  <a:extLst>
                    <a:ext uri="{9D8B030D-6E8A-4147-A177-3AD203B41FA5}">
                      <a16:colId xmlns:a16="http://schemas.microsoft.com/office/drawing/2014/main" val="3498065742"/>
                    </a:ext>
                  </a:extLst>
                </a:gridCol>
                <a:gridCol w="3053051">
                  <a:extLst>
                    <a:ext uri="{9D8B030D-6E8A-4147-A177-3AD203B41FA5}">
                      <a16:colId xmlns:a16="http://schemas.microsoft.com/office/drawing/2014/main" val="2910045911"/>
                    </a:ext>
                  </a:extLst>
                </a:gridCol>
                <a:gridCol w="4410366">
                  <a:extLst>
                    <a:ext uri="{9D8B030D-6E8A-4147-A177-3AD203B41FA5}">
                      <a16:colId xmlns:a16="http://schemas.microsoft.com/office/drawing/2014/main" val="2589038793"/>
                    </a:ext>
                  </a:extLst>
                </a:gridCol>
              </a:tblGrid>
              <a:tr h="362759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Category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Entity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Values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Text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66197"/>
                  </a:ext>
                </a:extLst>
              </a:tr>
              <a:tr h="268342">
                <a:tc rowSpan="6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Condition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“Diagnosed with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hypertension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in past year”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8042918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“Any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contraindications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to vaginal delivery”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Drug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“on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beta blockers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818715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Encounter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emergency, inpatient, outpatient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“recently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admitted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to hospital”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91239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lab, vital, clinical-score, survey, social-habit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Platelet count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less than 500”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95502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Procedure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“Undergoing or scheduled for a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colonoscopy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0647688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Demographic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Age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“65+ years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old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2791995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Born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within past 6 months”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32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Demographic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Family-Member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mother, father, sibling,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“History of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maternal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breast cancer”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690383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Language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“Speaks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English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or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Spanish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41539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Logical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Negation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“with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no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systemic disease”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326900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Assertion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intention, hypothetical, possible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“which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may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cause conditions”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358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Modifier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alcohol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substance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abuse”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0350004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Polarity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low, high, positive, negative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“showing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elevated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serum creatinine”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09473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Stability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stable, change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“Conditions known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affect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mood”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8542260"/>
                  </a:ext>
                </a:extLst>
              </a:tr>
              <a:tr h="268342">
                <a:tc rowSpan="3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Eq-Comparison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greater than 50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ml”, 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within the past 3 years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163436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Eq-Temporal-Period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past, present, future, recent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Active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illness”, “in the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next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10 days”,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6238156"/>
                  </a:ext>
                </a:extLst>
              </a:tr>
              <a:tr h="362759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Eq-Temporal-Recency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first-time, most-recent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Latest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BMI &gt; 35”, 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First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diagnosed in past 6 months”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32744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8EE6305-9488-A156-D299-166593747B9D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E72C3F-D193-05A6-567B-D410CF03914D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E437BCDD-0196-0EBF-7E63-B3639A9EC4F8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DD9FBF6-61B2-89E2-E29E-19725C6F31B2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084AB63-C8AF-BC11-43AD-5734621D2058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7B9CFDC-6AA8-AF58-F9DD-7F8E21D1CF1C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9BCA872-0DD2-941B-CE94-461E499F6BF2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4E3FE9-3622-F410-4414-9AD0FC35B0F3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0DD0D2B5-208F-D27D-4D03-1090AB25CF96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E1DE0A57-B56D-5405-6590-2CCC56064A07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2046740F-96D0-DDCE-E1F0-F217F6A541D6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0694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7663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 – Entity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B3C998A-5E27-7FE5-1339-15765E24A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875630"/>
              </p:ext>
            </p:extLst>
          </p:nvPr>
        </p:nvGraphicFramePr>
        <p:xfrm>
          <a:off x="348534" y="1387011"/>
          <a:ext cx="11494932" cy="538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541">
                  <a:extLst>
                    <a:ext uri="{9D8B030D-6E8A-4147-A177-3AD203B41FA5}">
                      <a16:colId xmlns:a16="http://schemas.microsoft.com/office/drawing/2014/main" val="3683443503"/>
                    </a:ext>
                  </a:extLst>
                </a:gridCol>
                <a:gridCol w="2374974">
                  <a:extLst>
                    <a:ext uri="{9D8B030D-6E8A-4147-A177-3AD203B41FA5}">
                      <a16:colId xmlns:a16="http://schemas.microsoft.com/office/drawing/2014/main" val="3498065742"/>
                    </a:ext>
                  </a:extLst>
                </a:gridCol>
                <a:gridCol w="3053051">
                  <a:extLst>
                    <a:ext uri="{9D8B030D-6E8A-4147-A177-3AD203B41FA5}">
                      <a16:colId xmlns:a16="http://schemas.microsoft.com/office/drawing/2014/main" val="2910045911"/>
                    </a:ext>
                  </a:extLst>
                </a:gridCol>
                <a:gridCol w="4410366">
                  <a:extLst>
                    <a:ext uri="{9D8B030D-6E8A-4147-A177-3AD203B41FA5}">
                      <a16:colId xmlns:a16="http://schemas.microsoft.com/office/drawing/2014/main" val="2589038793"/>
                    </a:ext>
                  </a:extLst>
                </a:gridCol>
              </a:tblGrid>
              <a:tr h="362759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Category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Entity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Values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Text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66197"/>
                  </a:ext>
                </a:extLst>
              </a:tr>
              <a:tr h="268342">
                <a:tc rowSpan="6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Condition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“Diagnosed with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hypertension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in past year”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8042918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Contraindication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“Any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contraindications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to vaginal delivery”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Drug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“on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beta blockers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818715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Encounter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emergency, inpatient, outpatient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“recently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admitted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to hospital”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91239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Observation</a:t>
                      </a:r>
                    </a:p>
                  </a:txBody>
                  <a:tcPr>
                    <a:lnL>
                      <a:noFill/>
                    </a:lnL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lab, vital, clinical-score, survey, social-habit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Platelet count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less than 500”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795502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Procedure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“Undergoing or scheduled for a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colonoscopy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647688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Demographic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Age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“65+ years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old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2791995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Born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within past 6 months”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32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Demographic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Family-Member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mother, father, sibling,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“History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maternal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breast cancer”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690383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Language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“Speaks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English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Spanish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41539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Logical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Negation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“with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no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systemic disease”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7326900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Assertion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intention, hypothetical, possible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“which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may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cause conditions”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358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Modifier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alcohol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substance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abuse”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0350004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Polarity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low, high, positive, negative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“showing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elevated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serum creatinine”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09473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Stability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stable, change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“Conditions known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affect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mood”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8542260"/>
                  </a:ext>
                </a:extLst>
              </a:tr>
              <a:tr h="268342">
                <a:tc rowSpan="3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Eq-Comparison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greater than 50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ml”, 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within the past 3 years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163436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Eq-Temporal-Period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past, present, future, recent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Active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illness”, “in the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next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10 days”,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6238156"/>
                  </a:ext>
                </a:extLst>
              </a:tr>
              <a:tr h="362759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Eq-Temporal-Recency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first-time, most-recent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Latest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BMI &gt; 35”, 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First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diagnosed in past 6 months”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32744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09B108BA-232E-0EF4-6ECF-E170CDD91E31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74255EA-5E1A-38B4-1A4F-42DE49255FD6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C6EA06B9-9AD5-4922-0722-37E4E014B667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3394BB0-CAD6-7AE6-BA95-8755756B09F8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3FF57B6-9D71-86C2-F475-EE4974CFDE2F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002E32E-858A-C99D-B6BB-BF0EB3676B26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D853CEA-1696-F136-80B1-D0A24C2E54ED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CD4BDA-D104-0B40-1CA9-1D71CD31E1AD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24EDB7D6-CC44-5726-47D9-718C5DDBDF0B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524E18A2-C37D-795E-4601-E372881152E8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67B899A1-D75A-F02C-D5CF-9C73F9033724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0113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7663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 – Entity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B3C998A-5E27-7FE5-1339-15765E24A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54702"/>
              </p:ext>
            </p:extLst>
          </p:nvPr>
        </p:nvGraphicFramePr>
        <p:xfrm>
          <a:off x="348534" y="1387011"/>
          <a:ext cx="11494932" cy="538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541">
                  <a:extLst>
                    <a:ext uri="{9D8B030D-6E8A-4147-A177-3AD203B41FA5}">
                      <a16:colId xmlns:a16="http://schemas.microsoft.com/office/drawing/2014/main" val="3683443503"/>
                    </a:ext>
                  </a:extLst>
                </a:gridCol>
                <a:gridCol w="2374974">
                  <a:extLst>
                    <a:ext uri="{9D8B030D-6E8A-4147-A177-3AD203B41FA5}">
                      <a16:colId xmlns:a16="http://schemas.microsoft.com/office/drawing/2014/main" val="3498065742"/>
                    </a:ext>
                  </a:extLst>
                </a:gridCol>
                <a:gridCol w="3053051">
                  <a:extLst>
                    <a:ext uri="{9D8B030D-6E8A-4147-A177-3AD203B41FA5}">
                      <a16:colId xmlns:a16="http://schemas.microsoft.com/office/drawing/2014/main" val="2910045911"/>
                    </a:ext>
                  </a:extLst>
                </a:gridCol>
                <a:gridCol w="4410366">
                  <a:extLst>
                    <a:ext uri="{9D8B030D-6E8A-4147-A177-3AD203B41FA5}">
                      <a16:colId xmlns:a16="http://schemas.microsoft.com/office/drawing/2014/main" val="2589038793"/>
                    </a:ext>
                  </a:extLst>
                </a:gridCol>
              </a:tblGrid>
              <a:tr h="362759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Category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Entity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Values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Text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66197"/>
                  </a:ext>
                </a:extLst>
              </a:tr>
              <a:tr h="268342">
                <a:tc rowSpan="6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Condition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“Diagnosed with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hypertension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in past year”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8042918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Contraindication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“Any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contraindications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to vaginal delivery”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Drug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“on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beta blockers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818715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Encounter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emergency, inpatient, outpatient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“recently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admitted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to hospital”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91239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Observation</a:t>
                      </a:r>
                    </a:p>
                  </a:txBody>
                  <a:tcPr>
                    <a:lnL>
                      <a:noFill/>
                    </a:lnL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lab, vital, clinical-score, survey, social-habit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Platelet count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less than 500”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795502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Procedure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“Undergoing or scheduled for a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colonoscopy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647688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Demographic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Age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“65+ years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old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2791995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Born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within past 6 months”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32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Demographic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Family-Member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mother, father, sibling,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“History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maternal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breast cancer”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690383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Language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“Speaks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English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Spanish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41539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Logical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Negation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“with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no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systemic disease”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7326900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Assertion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intention, hypothetical, possible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“which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may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cause conditions”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358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Modifier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alcohol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or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substance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abuse”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0350004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Polarity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low, high, positive, negative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“showing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elevated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serum creatinine”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09473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Stability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stable, change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“Conditions known to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affect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mood”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8542260"/>
                  </a:ext>
                </a:extLst>
              </a:tr>
              <a:tr h="268342">
                <a:tc rowSpan="3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Eq-Comparison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greater than 50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ml”, 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within the past 3 years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163436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Eq-Temporal-Period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past, present, future, recent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Active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illness”, “in the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next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10 days”,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6238156"/>
                  </a:ext>
                </a:extLst>
              </a:tr>
              <a:tr h="362759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Eq-Temporal-Recency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first-time, most-recent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Latest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BMI &gt; 35”, 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First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diagnosed in past 6 months”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32744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42BE2BDF-3E3C-25A6-CBF0-0B7867CF2C4F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B27E4C8-8746-8087-AA0D-A0AA19CBA978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A56A9281-AA7D-325D-55B8-42AA4C40F857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27F3FAD-7642-3495-3A2D-2AE625459700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E5E7DA6-7F86-98B4-E993-473BC8E129F7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553178E-4247-A567-0330-413B50D9A90C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9AD02B4-4924-0225-C235-2666EB95ACAC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FCF951-6AF2-8171-AB9B-C51AB3B21286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48C322B7-69AA-7017-FED3-E13A0CA7BB7F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8989F224-5563-5AA6-5D58-F17F67603556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A55DD85F-6547-2B78-67ED-F2DD77358EEE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3090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7663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 – Entity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B3C998A-5E27-7FE5-1339-15765E24A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686618"/>
              </p:ext>
            </p:extLst>
          </p:nvPr>
        </p:nvGraphicFramePr>
        <p:xfrm>
          <a:off x="348534" y="1387011"/>
          <a:ext cx="11494932" cy="538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6541">
                  <a:extLst>
                    <a:ext uri="{9D8B030D-6E8A-4147-A177-3AD203B41FA5}">
                      <a16:colId xmlns:a16="http://schemas.microsoft.com/office/drawing/2014/main" val="3683443503"/>
                    </a:ext>
                  </a:extLst>
                </a:gridCol>
                <a:gridCol w="2374974">
                  <a:extLst>
                    <a:ext uri="{9D8B030D-6E8A-4147-A177-3AD203B41FA5}">
                      <a16:colId xmlns:a16="http://schemas.microsoft.com/office/drawing/2014/main" val="3498065742"/>
                    </a:ext>
                  </a:extLst>
                </a:gridCol>
                <a:gridCol w="3053051">
                  <a:extLst>
                    <a:ext uri="{9D8B030D-6E8A-4147-A177-3AD203B41FA5}">
                      <a16:colId xmlns:a16="http://schemas.microsoft.com/office/drawing/2014/main" val="2910045911"/>
                    </a:ext>
                  </a:extLst>
                </a:gridCol>
                <a:gridCol w="4410366">
                  <a:extLst>
                    <a:ext uri="{9D8B030D-6E8A-4147-A177-3AD203B41FA5}">
                      <a16:colId xmlns:a16="http://schemas.microsoft.com/office/drawing/2014/main" val="2589038793"/>
                    </a:ext>
                  </a:extLst>
                </a:gridCol>
              </a:tblGrid>
              <a:tr h="362759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Category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Entity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Values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Text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66197"/>
                  </a:ext>
                </a:extLst>
              </a:tr>
              <a:tr h="268342">
                <a:tc rowSpan="6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Condition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“Diagnosed with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hypertension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in past year”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8042918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Contraindication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“Any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contraindications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to vaginal delivery”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Drug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“on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beta blockers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818715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Encounter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emergency, inpatient, outpatient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“recently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admitted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to hospital”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91239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Observation</a:t>
                      </a:r>
                    </a:p>
                  </a:txBody>
                  <a:tcPr>
                    <a:lnL>
                      <a:noFill/>
                    </a:lnL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lab, vital, clinical-score, survey, social-habit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Platelet count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less than 500”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795502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Procedure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“Undergoing or scheduled for a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colonoscopy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647688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Demographic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Age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“65+ years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old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2791995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Born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within past 6 months”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7632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Demographic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Family-Member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mother, father, sibling,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“History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maternal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breast cancer”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690383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Language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“Speaks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English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Spanish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41539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Logical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Negation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“with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no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systemic disease”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7326900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Assertion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intention, hypothetical, possible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“which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may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cause conditions”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358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Modifier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alcohol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substance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abuse”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0350004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Polarity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low, high, positive, negative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“showing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elevated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serum creatinine”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09473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Stability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stable, change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“Conditions known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affect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mood”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8542260"/>
                  </a:ext>
                </a:extLst>
              </a:tr>
              <a:tr h="268342">
                <a:tc rowSpan="3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Eq-Comparison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greater than 50 ml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”, 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within the past 3 years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163436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Eq-Temporal-Period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past, present, future, recent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Active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illness”, “in the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next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10 days”,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6238156"/>
                  </a:ext>
                </a:extLst>
              </a:tr>
              <a:tr h="362759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Eq-Temporal-Recency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first-time, most-recent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Latest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BMI &gt; 35”, 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First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diagnosed in past 6 months”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32744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DEF4294A-ACD0-BF1F-E148-18AD74A6A7B2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B0A0329-2E71-D6D9-060F-F5AE6956F938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34E35B10-0E35-14DF-EA82-37CC6AEAD42A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AFED5C2-C5CF-C2BF-C6A0-1B80A4C48326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01722A2-48E3-7EF0-4308-E88E20809A33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29D987D-05C9-7B81-F6FD-7C60956C40D4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24CC879-88FD-23F3-98C7-0688BC725F8F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BF90E1-4D1B-BCC0-67C0-B07D2B1A416F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67E42871-9446-BAF0-F0BA-537507B04F10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9604D0B2-7AA9-499F-45F5-142C616866BA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15AB6081-669F-D009-7688-9378CBECF3DA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5675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208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 – Relation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B3C998A-5E27-7FE5-1339-15765E24A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076517"/>
              </p:ext>
            </p:extLst>
          </p:nvPr>
        </p:nvGraphicFramePr>
        <p:xfrm>
          <a:off x="1113465" y="1469042"/>
          <a:ext cx="7828312" cy="538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5966">
                  <a:extLst>
                    <a:ext uri="{9D8B030D-6E8A-4147-A177-3AD203B41FA5}">
                      <a16:colId xmlns:a16="http://schemas.microsoft.com/office/drawing/2014/main" val="3683443503"/>
                    </a:ext>
                  </a:extLst>
                </a:gridCol>
                <a:gridCol w="1811215">
                  <a:extLst>
                    <a:ext uri="{9D8B030D-6E8A-4147-A177-3AD203B41FA5}">
                      <a16:colId xmlns:a16="http://schemas.microsoft.com/office/drawing/2014/main" val="3498065742"/>
                    </a:ext>
                  </a:extLst>
                </a:gridCol>
                <a:gridCol w="4651131">
                  <a:extLst>
                    <a:ext uri="{9D8B030D-6E8A-4147-A177-3AD203B41FA5}">
                      <a16:colId xmlns:a16="http://schemas.microsoft.com/office/drawing/2014/main" val="2589038793"/>
                    </a:ext>
                  </a:extLst>
                </a:gridCol>
              </a:tblGrid>
              <a:tr h="362759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Category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Relation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Text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66197"/>
                  </a:ext>
                </a:extLst>
              </a:tr>
              <a:tr h="268342">
                <a:tc rowSpan="3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Alternative &amp;</a:t>
                      </a:r>
                    </a:p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Abbrev-Of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Post Concussion Syndrome</a:t>
                      </a:r>
                      <a:r>
                        <a:rPr lang="en-US" sz="1200" b="0" i="0" u="none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</a:t>
                      </a:r>
                      <a:r>
                        <a:rPr lang="en-US" sz="1200" b="0" i="0" u="none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 </a:t>
                      </a:r>
                      <a:r>
                        <a:rPr lang="en-US" sz="1200" b="0" i="0" u="sng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PCS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)”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8042918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Alternative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Equivalent-To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Thrombocytopenia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: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u="sng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platelets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&lt; 100,000/mm3”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Example-Of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skin condition</a:t>
                      </a:r>
                      <a:r>
                        <a:rPr lang="en-US" sz="1200" b="0" i="0" u="none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 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 e.g., </a:t>
                      </a:r>
                      <a:r>
                        <a:rPr lang="en-US" sz="1200" b="0" i="0" u="sng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eczema</a:t>
                      </a:r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) “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818715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“conditions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contraindicating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MRI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912391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Dependent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Caused-By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swellings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due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trauma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795502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Found-By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seen on standard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imaging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6476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Dependent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Treatment-For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coronary bypass surgery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atherosclerosis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791995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Using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total knee arthroplasty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spinal anesthesia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7632566"/>
                  </a:ext>
                </a:extLst>
              </a:tr>
              <a:tr h="268342">
                <a:tc rowSpan="2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Logical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If-Then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“BMI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greater than 38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women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9690383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Negates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No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previous history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depression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441539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Risk-For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Risk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death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732690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Severity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mild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symptoms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3587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Stability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hemodynamically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unstable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0350004"/>
                  </a:ext>
                </a:extLst>
              </a:tr>
              <a:tr h="268342">
                <a:tc rowSpan="5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After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infected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following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admission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09473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Before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“diagnosis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aortic stenosis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prior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visit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8542260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Duration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type 1 diabetes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at least 1 year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163436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Numeric-Filter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Body weight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less than 110 pounds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6238156"/>
                  </a:ext>
                </a:extLst>
              </a:tr>
              <a:tr h="362759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seen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within past 6 months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32744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9012B390-EB09-2C57-B72E-57557B7399AE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35C5EA3-B1AB-C7D3-C76E-15AB06D9928E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74B610F3-1077-ED57-22E7-4FE341CF60E2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94374B8-A0E1-169D-3CC9-D2CED9BAA0C2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B40F93A-E3BF-4F76-C230-0999750014A9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0D0773C-8501-9B94-7437-7BAE7912B69C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993962D-3674-4E40-9441-9D5AE71EE322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791D7D-2E06-4563-9EA2-DB269C5C2EA8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DA385383-5457-9D18-B434-EAAD4F8D6C5D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1B0BA6D2-6AE0-1591-BD33-2D8E9D235ADE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6CCEF521-FAD3-5F47-C9AD-0B9CD2F514BF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3844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208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 – Relation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B3C998A-5E27-7FE5-1339-15765E24A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386828"/>
              </p:ext>
            </p:extLst>
          </p:nvPr>
        </p:nvGraphicFramePr>
        <p:xfrm>
          <a:off x="1113465" y="1469042"/>
          <a:ext cx="7828312" cy="538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5966">
                  <a:extLst>
                    <a:ext uri="{9D8B030D-6E8A-4147-A177-3AD203B41FA5}">
                      <a16:colId xmlns:a16="http://schemas.microsoft.com/office/drawing/2014/main" val="3683443503"/>
                    </a:ext>
                  </a:extLst>
                </a:gridCol>
                <a:gridCol w="1811215">
                  <a:extLst>
                    <a:ext uri="{9D8B030D-6E8A-4147-A177-3AD203B41FA5}">
                      <a16:colId xmlns:a16="http://schemas.microsoft.com/office/drawing/2014/main" val="3498065742"/>
                    </a:ext>
                  </a:extLst>
                </a:gridCol>
                <a:gridCol w="4651131">
                  <a:extLst>
                    <a:ext uri="{9D8B030D-6E8A-4147-A177-3AD203B41FA5}">
                      <a16:colId xmlns:a16="http://schemas.microsoft.com/office/drawing/2014/main" val="2589038793"/>
                    </a:ext>
                  </a:extLst>
                </a:gridCol>
              </a:tblGrid>
              <a:tr h="362759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Category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Relation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Text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66197"/>
                  </a:ext>
                </a:extLst>
              </a:tr>
              <a:tr h="268342">
                <a:tc rowSpan="3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Alternative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Abbrev-Of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Post Concussion Syndrome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PCS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)”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8042918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Alternative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Equivalent-To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Thrombocytopenia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: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platelets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&lt; 100,000/mm3”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Example-Of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skin condition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 e.g.,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eczema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) “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818715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“conditions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contraindicating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MRI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912391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Dependent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Caused-By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swellings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due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trauma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795502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Found-By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seen on standard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imaging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6476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Dependent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Treatment-For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coronary bypass surgery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atherosclerosis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791995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Using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total knee arthroplasty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spinal anesthesia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7632566"/>
                  </a:ext>
                </a:extLst>
              </a:tr>
              <a:tr h="268342">
                <a:tc rowSpan="2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Logical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If-Then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“BMI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greater than 38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women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9690383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Negates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No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previous history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depression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441539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Risk-For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Risk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death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732690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Severity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mild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symptoms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3587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Stability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hemodynamically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unstable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0350004"/>
                  </a:ext>
                </a:extLst>
              </a:tr>
              <a:tr h="268342">
                <a:tc rowSpan="5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After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infected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following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admission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09473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Before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“diagnosis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aortic stenosis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prior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visit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8542260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Duration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type 1 diabetes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at least 1 year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163436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Numeric-Filter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Body weight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less than 110 pounds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6238156"/>
                  </a:ext>
                </a:extLst>
              </a:tr>
              <a:tr h="362759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seen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within past 6 months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32744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BB3BAECF-AA13-CC0D-46EE-58A480E12C75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E8A5A2-ACD8-5E9A-9A57-F833E11C5AEA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89DC262E-30E9-3B01-244F-80AD3A0156BF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FEA7665-32AC-BDBD-CD3C-79A0A4E570D8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36435FA-831E-ED73-64F0-9767D3324A61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E513735-93ED-6504-9DEC-4108B473FEE1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A3E57CE-9122-A3FF-4A7D-92CC7994F3DD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C4820A-BA6C-3164-BB46-62B5DA5857D0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A04FCA86-EA06-DCC6-5E50-33520DA5B0ED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B1B919D1-ADE1-8836-3588-4C7037260AC5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5092BA7F-4443-4A5E-795E-985B68B36998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8516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29280CF-E4F7-B8F0-EA94-DA9CB650E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625" y="2228850"/>
            <a:ext cx="36322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7395B1-B0EF-DF93-8CFC-529C9398F37E}"/>
              </a:ext>
            </a:extLst>
          </p:cNvPr>
          <p:cNvSpPr txBox="1"/>
          <p:nvPr/>
        </p:nvSpPr>
        <p:spPr>
          <a:xfrm>
            <a:off x="8352692" y="4629150"/>
            <a:ext cx="1696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https://xkcd.com/2530</a:t>
            </a:r>
            <a:r>
              <a:rPr lang="en-US" sz="1200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5" y="2028616"/>
            <a:ext cx="71425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Prospective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study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designed to determine whether an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intervention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(drug, device, etc.)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is safe and effective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“Randomized” if participants randomly assigned to different groups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“Controlled” if includes a control group which does not receive intervention in question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“Blinded” if participants do not know which group they are in (and “double-” if investigators do not either)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 will refer to interchangeably with “clinical trials”, though not technically synonymous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5" y="864878"/>
            <a:ext cx="52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Randomized Controlled Trials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124E31-C14C-4E3C-FBD6-5D7F2F49A29B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74168E59-4A7E-C7FE-CF5E-91319D16000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5" name="TextBox 14">
              <a:hlinkClick r:id="rId6" action="ppaction://hlinksldjump"/>
              <a:extLst>
                <a:ext uri="{FF2B5EF4-FFF2-40B4-BE49-F238E27FC236}">
                  <a16:creationId xmlns:a16="http://schemas.microsoft.com/office/drawing/2014/main" id="{2FD49304-9304-5D49-A0DF-795F62C8BDED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6" name="TextBox 15">
              <a:hlinkClick r:id="rId7" action="ppaction://hlinksldjump"/>
              <a:extLst>
                <a:ext uri="{FF2B5EF4-FFF2-40B4-BE49-F238E27FC236}">
                  <a16:creationId xmlns:a16="http://schemas.microsoft.com/office/drawing/2014/main" id="{B5F6D034-B0AB-0F25-B3F5-82F0CB19D916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7" name="TextBox 16">
              <a:hlinkClick r:id="rId8" action="ppaction://hlinksldjump"/>
              <a:extLst>
                <a:ext uri="{FF2B5EF4-FFF2-40B4-BE49-F238E27FC236}">
                  <a16:creationId xmlns:a16="http://schemas.microsoft.com/office/drawing/2014/main" id="{6B4A8D3E-F818-88F8-33EB-7F3B8AA5543F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8" name="TextBox 17">
              <a:hlinkClick r:id="rId9" action="ppaction://hlinksldjump"/>
              <a:extLst>
                <a:ext uri="{FF2B5EF4-FFF2-40B4-BE49-F238E27FC236}">
                  <a16:creationId xmlns:a16="http://schemas.microsoft.com/office/drawing/2014/main" id="{96131D1A-B7AB-6BF6-5111-5292BAB775BA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457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208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 – Relation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B3C998A-5E27-7FE5-1339-15765E24A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273183"/>
              </p:ext>
            </p:extLst>
          </p:nvPr>
        </p:nvGraphicFramePr>
        <p:xfrm>
          <a:off x="1113465" y="1469042"/>
          <a:ext cx="7828312" cy="538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5966">
                  <a:extLst>
                    <a:ext uri="{9D8B030D-6E8A-4147-A177-3AD203B41FA5}">
                      <a16:colId xmlns:a16="http://schemas.microsoft.com/office/drawing/2014/main" val="3683443503"/>
                    </a:ext>
                  </a:extLst>
                </a:gridCol>
                <a:gridCol w="1811215">
                  <a:extLst>
                    <a:ext uri="{9D8B030D-6E8A-4147-A177-3AD203B41FA5}">
                      <a16:colId xmlns:a16="http://schemas.microsoft.com/office/drawing/2014/main" val="3498065742"/>
                    </a:ext>
                  </a:extLst>
                </a:gridCol>
                <a:gridCol w="4651131">
                  <a:extLst>
                    <a:ext uri="{9D8B030D-6E8A-4147-A177-3AD203B41FA5}">
                      <a16:colId xmlns:a16="http://schemas.microsoft.com/office/drawing/2014/main" val="2589038793"/>
                    </a:ext>
                  </a:extLst>
                </a:gridCol>
              </a:tblGrid>
              <a:tr h="362759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Category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Relation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Text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66197"/>
                  </a:ext>
                </a:extLst>
              </a:tr>
              <a:tr h="268342">
                <a:tc rowSpan="3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Alternative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Abbrev-Of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Post Concussion Syndrome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PCS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)”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8042918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Alternative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Equivalent-To</a:t>
                      </a:r>
                    </a:p>
                  </a:txBody>
                  <a:tcPr>
                    <a:lnL>
                      <a:noFill/>
                    </a:lnL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Thrombocytopenia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: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platelets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&lt; 100,000/mm3” 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4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Example-Of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skin condition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 e.g.,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eczema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) “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818715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Contraindicates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“conditions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contraindicating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MRI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912391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Dependent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Caused-By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swellings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due to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trauma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795502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Found-By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lesion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seen on standard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imaging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6476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Dependent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Treatment-For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coronary bypass surgery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atherosclerosis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791995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Using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total knee arthroplasty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spinal anesthesia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7632566"/>
                  </a:ext>
                </a:extLst>
              </a:tr>
              <a:tr h="268342">
                <a:tc rowSpan="2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Logical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If-Then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“BMI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greater than 38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women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9690383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Negates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No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previous history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depression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441539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Risk-For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Risk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death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732690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Severity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mild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symptoms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3587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Stability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hemodynamically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unstable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0350004"/>
                  </a:ext>
                </a:extLst>
              </a:tr>
              <a:tr h="268342">
                <a:tc rowSpan="5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After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infected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following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admission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09473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Before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“diagnosis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aortic stenosis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prior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visit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8542260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Duration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type 1 diabetes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at least 1 year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163436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Numeric-Filter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Body weight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less than 110 pounds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6238156"/>
                  </a:ext>
                </a:extLst>
              </a:tr>
              <a:tr h="362759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seen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within past 6 months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32744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C46FE76-B0CB-817E-15E1-03445F098B5A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3A960CE-6AC9-24C0-CE86-734358396678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B5CDA093-0597-88C9-0673-25CEC1692EF0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787684E-B9E0-43E5-923A-70FA8E36C769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473199F-4389-E792-3931-8BB51FDB8C56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79E1154-AFAE-8706-7BAB-2F8E9852E865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F633495-3C2E-BB0F-2726-9DB7E55C3388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4367E3-93EA-B340-D69E-9E3ECACD4244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85206864-D0BA-8697-5A7F-65C2B51D73DD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571E1293-2D65-1C90-E7A5-5B1C85A096C3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254FAF91-C9E1-EFFB-0757-A9577071C2E5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37493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208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 – Relation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B3C998A-5E27-7FE5-1339-15765E24A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50866"/>
              </p:ext>
            </p:extLst>
          </p:nvPr>
        </p:nvGraphicFramePr>
        <p:xfrm>
          <a:off x="1113465" y="1469042"/>
          <a:ext cx="7828312" cy="538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5966">
                  <a:extLst>
                    <a:ext uri="{9D8B030D-6E8A-4147-A177-3AD203B41FA5}">
                      <a16:colId xmlns:a16="http://schemas.microsoft.com/office/drawing/2014/main" val="3683443503"/>
                    </a:ext>
                  </a:extLst>
                </a:gridCol>
                <a:gridCol w="1811215">
                  <a:extLst>
                    <a:ext uri="{9D8B030D-6E8A-4147-A177-3AD203B41FA5}">
                      <a16:colId xmlns:a16="http://schemas.microsoft.com/office/drawing/2014/main" val="3498065742"/>
                    </a:ext>
                  </a:extLst>
                </a:gridCol>
                <a:gridCol w="4651131">
                  <a:extLst>
                    <a:ext uri="{9D8B030D-6E8A-4147-A177-3AD203B41FA5}">
                      <a16:colId xmlns:a16="http://schemas.microsoft.com/office/drawing/2014/main" val="2589038793"/>
                    </a:ext>
                  </a:extLst>
                </a:gridCol>
              </a:tblGrid>
              <a:tr h="362759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Category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Relation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Text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66197"/>
                  </a:ext>
                </a:extLst>
              </a:tr>
              <a:tr h="268342">
                <a:tc rowSpan="3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Alternative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Abbrev-Of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Post Concussion Syndrome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PCS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)”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8042918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Alternative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Equivalent-To</a:t>
                      </a:r>
                    </a:p>
                  </a:txBody>
                  <a:tcPr>
                    <a:lnL>
                      <a:noFill/>
                    </a:lnL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Thrombocytopenia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: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platelets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&lt; 100,000/mm3” 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4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Example-Of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skin condition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 e.g.,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eczema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) “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818715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“conditions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contraindicating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MRI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4912391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Dependent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Caused-By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swellings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due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trauma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795502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Found-By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seen on standard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imaging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6476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Dependent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Treatment-For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coronary bypass surgery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atherosclerosis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791995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Using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total knee arthroplasty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spinal anesthesia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7632566"/>
                  </a:ext>
                </a:extLst>
              </a:tr>
              <a:tr h="268342">
                <a:tc rowSpan="2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Logical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If-Then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“BMI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greater than 38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women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9690383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Negates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No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previous history of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depression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441539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Risk-For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Risk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death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732690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Severity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mild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symptoms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3587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Stability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hemodynamically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unstable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0350004"/>
                  </a:ext>
                </a:extLst>
              </a:tr>
              <a:tr h="268342">
                <a:tc rowSpan="5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After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infected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following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admission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09473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Before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“diagnosis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aortic stenosis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prior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visit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8542260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Duration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type 1 diabetes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at least 1 year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163436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Numeric-Filter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Body weight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less than 110 pounds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6238156"/>
                  </a:ext>
                </a:extLst>
              </a:tr>
              <a:tr h="362759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seen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within past 6 months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32744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8C24DA1D-5E59-4DA8-8916-2F0D01F8CCD6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2ED444B-F6EE-047B-7EF2-CA35DEFBF55B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B7E33BF0-0617-1DF0-06C1-A6A09F8E4877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0D813C9-8D96-0ABF-F95B-05A762E55C61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3FB53C7-0EB5-8B04-768D-7834CC3AE811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4056E66-737B-623A-1B2A-3375B16D5D7B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234ED6A-1CA0-C7CB-BD96-3BD37EBBB8B8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E59415-C5DA-8500-17EA-3A6A176DD615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CFBB52CB-F61A-FDD4-EF65-CC5E49B7962A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70AD771B-4420-0D56-6BD2-97D98905ACEF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388AA826-39AA-7320-8BF1-45ADE709CF30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553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208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 – Relation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B3C998A-5E27-7FE5-1339-15765E24A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905852"/>
              </p:ext>
            </p:extLst>
          </p:nvPr>
        </p:nvGraphicFramePr>
        <p:xfrm>
          <a:off x="1113465" y="1469042"/>
          <a:ext cx="7828312" cy="538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5966">
                  <a:extLst>
                    <a:ext uri="{9D8B030D-6E8A-4147-A177-3AD203B41FA5}">
                      <a16:colId xmlns:a16="http://schemas.microsoft.com/office/drawing/2014/main" val="3683443503"/>
                    </a:ext>
                  </a:extLst>
                </a:gridCol>
                <a:gridCol w="1811215">
                  <a:extLst>
                    <a:ext uri="{9D8B030D-6E8A-4147-A177-3AD203B41FA5}">
                      <a16:colId xmlns:a16="http://schemas.microsoft.com/office/drawing/2014/main" val="3498065742"/>
                    </a:ext>
                  </a:extLst>
                </a:gridCol>
                <a:gridCol w="4651131">
                  <a:extLst>
                    <a:ext uri="{9D8B030D-6E8A-4147-A177-3AD203B41FA5}">
                      <a16:colId xmlns:a16="http://schemas.microsoft.com/office/drawing/2014/main" val="2589038793"/>
                    </a:ext>
                  </a:extLst>
                </a:gridCol>
              </a:tblGrid>
              <a:tr h="362759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Category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Relation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Text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66197"/>
                  </a:ext>
                </a:extLst>
              </a:tr>
              <a:tr h="268342">
                <a:tc rowSpan="3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Alternative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Abbrev-Of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Post Concussion Syndrome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PCS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)”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8042918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Alternative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Equivalent-To</a:t>
                      </a:r>
                    </a:p>
                  </a:txBody>
                  <a:tcPr>
                    <a:lnL>
                      <a:noFill/>
                    </a:lnL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Thrombocytopenia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: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platelets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&lt; 100,000/mm3” 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4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Example-Of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skin condition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 e.g.,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eczema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) “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818715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“conditions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contraindicating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MRI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4912391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Dependent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Caused-By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swellings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due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trauma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795502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Found-By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seen on standard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imaging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6476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Dependent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Treatment-For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coronary bypass surgery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atherosclerosis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791995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Using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total knee arthroplasty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spinal anesthesia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7632566"/>
                  </a:ext>
                </a:extLst>
              </a:tr>
              <a:tr h="268342">
                <a:tc rowSpan="2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Logical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If-Then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“BMI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greater than 38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women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9690383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Negates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No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previous history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depression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441539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Risk-For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Risk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of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death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732690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Severity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mild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symptoms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3587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Stability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hemodynamically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unstable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0350004"/>
                  </a:ext>
                </a:extLst>
              </a:tr>
              <a:tr h="268342">
                <a:tc rowSpan="5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After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infected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following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admission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09473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Before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“diagnosis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aortic stenosis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prior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visit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8542260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Duration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type 1 diabetes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at least 1 year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163436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Numeric-Filter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Body weight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less than 110 pounds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6238156"/>
                  </a:ext>
                </a:extLst>
              </a:tr>
              <a:tr h="362759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seen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within past 6 months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32744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27E3402-9FE4-9A2F-B791-4C6F81A74B53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89D0B52-E37C-0D83-D82B-508672F744FB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1242203A-BE72-7E73-1B9E-E5DA607607E7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C7AB3CF-9EBC-3088-65D7-3A637A436033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D158EB1-9CBA-BA53-B612-A304D7DB48CE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29B8B6D-C0A8-8634-418D-42E3CA1C3656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55DC1BF-6372-46B0-0535-B14EC26E9E9F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E7CF78-32DB-494B-B245-948CB40B68B7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C0AA4E46-EA6C-7071-C12D-79D372AFD953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3F555EF1-1B4B-A062-A4FC-AFCA75C16D2F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6821B9CB-DF98-E993-E624-90A54E90423F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0446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208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 – Relation Examples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B3C998A-5E27-7FE5-1339-15765E24A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100530"/>
              </p:ext>
            </p:extLst>
          </p:nvPr>
        </p:nvGraphicFramePr>
        <p:xfrm>
          <a:off x="1113465" y="1469042"/>
          <a:ext cx="7828312" cy="53889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5966">
                  <a:extLst>
                    <a:ext uri="{9D8B030D-6E8A-4147-A177-3AD203B41FA5}">
                      <a16:colId xmlns:a16="http://schemas.microsoft.com/office/drawing/2014/main" val="3683443503"/>
                    </a:ext>
                  </a:extLst>
                </a:gridCol>
                <a:gridCol w="1811215">
                  <a:extLst>
                    <a:ext uri="{9D8B030D-6E8A-4147-A177-3AD203B41FA5}">
                      <a16:colId xmlns:a16="http://schemas.microsoft.com/office/drawing/2014/main" val="3498065742"/>
                    </a:ext>
                  </a:extLst>
                </a:gridCol>
                <a:gridCol w="4651131">
                  <a:extLst>
                    <a:ext uri="{9D8B030D-6E8A-4147-A177-3AD203B41FA5}">
                      <a16:colId xmlns:a16="http://schemas.microsoft.com/office/drawing/2014/main" val="2589038793"/>
                    </a:ext>
                  </a:extLst>
                </a:gridCol>
              </a:tblGrid>
              <a:tr h="362759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Category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Relation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Text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66197"/>
                  </a:ext>
                </a:extLst>
              </a:tr>
              <a:tr h="268342">
                <a:tc rowSpan="3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Alternative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Abbrev-Of</a:t>
                      </a: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Post Concussion Syndrome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PCS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)”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8042918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Alternative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Equivalent-To</a:t>
                      </a:r>
                    </a:p>
                  </a:txBody>
                  <a:tcPr>
                    <a:lnL>
                      <a:noFill/>
                    </a:lnL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Thrombocytopenia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: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platelets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&lt; 100,000/mm3” 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456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Example-Of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skin condition</a:t>
                      </a:r>
                      <a:r>
                        <a:rPr lang="en-US" sz="1200" b="0" i="0" u="none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 e.g.,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eczema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) “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7818715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Clinical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“conditions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contraindicating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MRI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4912391"/>
                  </a:ext>
                </a:extLst>
              </a:tr>
              <a:tr h="268342">
                <a:tc rowSpan="4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Dependent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Caused-By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swellings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due to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trauma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795502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Found-By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seen on standard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imaging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064768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Dependent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Treatment-For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coronary bypass surgery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atherosclerosis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7919956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Using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total knee arthroplasty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spinal anesthesia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7632566"/>
                  </a:ext>
                </a:extLst>
              </a:tr>
              <a:tr h="268342">
                <a:tc rowSpan="2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Logical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If-Then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“BMI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greater than 38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←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women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9690383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Negates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No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previous history 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depression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441539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Risk-For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Risk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of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death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7326900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Qualifier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Severity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mild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symptoms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2483587"/>
                  </a:ext>
                </a:extLst>
              </a:tr>
              <a:tr h="268342">
                <a:tc>
                  <a:txBody>
                    <a:bodyPr/>
                    <a:lstStyle/>
                    <a:p>
                      <a:endParaRPr lang="en-US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Stability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hemodynamically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unstable</a:t>
                      </a:r>
                      <a:r>
                        <a:rPr lang="en-US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00350004"/>
                  </a:ext>
                </a:extLst>
              </a:tr>
              <a:tr h="268342">
                <a:tc rowSpan="5"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After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infected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following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admission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0094731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Before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“diagnosis of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aortic stenosis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prior to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visit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28542260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endParaRPr lang="en-US" sz="1200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Duration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type 1 diabetes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for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at least 1 year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1634367"/>
                  </a:ext>
                </a:extLst>
              </a:tr>
              <a:tr h="268342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 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Numeric-Filter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Body weight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less than 110 pounds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86238156"/>
                  </a:ext>
                </a:extLst>
              </a:tr>
              <a:tr h="362759">
                <a:tc vMerge="1"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Comparative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Temporality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“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seen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  <a:cs typeface="+mn-cs"/>
                        </a:rPr>
                        <a:t>→ </a:t>
                      </a:r>
                      <a:r>
                        <a:rPr lang="en-US" sz="1200" b="0" i="0" u="sng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within past 6 months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”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532744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A21E642-1C19-723F-02DC-3BFB6A3EA059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F104F2-B683-4230-F811-2D0A18AE0355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36EEDDD6-4CF9-1358-6C9E-EBB5CE939763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CE36BEB-12B1-6864-3492-C7BE9EBFB069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4D0083C-24B2-CFD4-199D-0B3542EE897A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1342411-489C-F2EF-F3BD-B566F2431E30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F73A009-F65E-574E-4955-47B0AE49CDEE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9E442A-741E-F747-1EFD-2D677B708094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24925680-E691-3A54-694F-C7BCB292EDF0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8C68AAC1-62EF-8995-9B92-C2C57F046439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D284D88C-BFA2-0E0D-673E-477F41D5A758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7056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429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Comparison to Chia corpus – Size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0548F6-365A-E6FB-79C6-5D890F9B2EEC}"/>
              </a:ext>
            </a:extLst>
          </p:cNvPr>
          <p:cNvGrpSpPr/>
          <p:nvPr/>
        </p:nvGrpSpPr>
        <p:grpSpPr>
          <a:xfrm>
            <a:off x="1988536" y="2395181"/>
            <a:ext cx="7038117" cy="2067638"/>
            <a:chOff x="1356946" y="1990556"/>
            <a:chExt cx="8568627" cy="26869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5EEBA4-9F84-7F8B-145B-717AAF70F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6946" y="1990556"/>
              <a:ext cx="8568627" cy="268695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E4F22A0-7C01-CC00-51F6-FC2095DE6974}"/>
                </a:ext>
              </a:extLst>
            </p:cNvPr>
            <p:cNvSpPr/>
            <p:nvPr/>
          </p:nvSpPr>
          <p:spPr>
            <a:xfrm>
              <a:off x="5495192" y="2171700"/>
              <a:ext cx="254977" cy="2813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B3F3C7-42A9-EA4F-8673-28639147EFE2}"/>
                </a:ext>
              </a:extLst>
            </p:cNvPr>
            <p:cNvSpPr/>
            <p:nvPr/>
          </p:nvSpPr>
          <p:spPr>
            <a:xfrm>
              <a:off x="7719174" y="2171700"/>
              <a:ext cx="254977" cy="2813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577676B-9ECA-C4EB-C7FD-6C38B1DF1B23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A29F291-5D74-B631-1BB1-6C8D2F0D946F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4" name="TextBox 1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C5D853F-C49F-43CA-BD4E-B1F8F6AB5919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5" name="TextBox 1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E8A0D47-4050-C8E5-689E-A95B84132B56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6" name="TextBox 1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F5302E2-008A-4111-3E80-7C5C9B62DB2D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7" name="TextBox 1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6C2DEB6-8048-CD7D-E470-20604DBAFCBA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8" name="TextBox 1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6196B2A-4582-0E5E-24BD-EFBA3041D84E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ECEBD9-D848-94C2-7663-75AD8B14FDBA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1" name="TextBox 10">
              <a:hlinkClick r:id="rId8" action="ppaction://hlinksldjump"/>
              <a:extLst>
                <a:ext uri="{FF2B5EF4-FFF2-40B4-BE49-F238E27FC236}">
                  <a16:creationId xmlns:a16="http://schemas.microsoft.com/office/drawing/2014/main" id="{CF49627E-AEB1-B7F3-A1CD-A0F5FE799A39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2" name="TextBox 11">
              <a:hlinkClick r:id="rId9" action="ppaction://hlinksldjump"/>
              <a:extLst>
                <a:ext uri="{FF2B5EF4-FFF2-40B4-BE49-F238E27FC236}">
                  <a16:creationId xmlns:a16="http://schemas.microsoft.com/office/drawing/2014/main" id="{EE0A7589-A80B-397A-71B2-4610FF8DB3BB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3" name="TextBox 12">
              <a:hlinkClick r:id="rId10" action="ppaction://hlinksldjump"/>
              <a:extLst>
                <a:ext uri="{FF2B5EF4-FFF2-40B4-BE49-F238E27FC236}">
                  <a16:creationId xmlns:a16="http://schemas.microsoft.com/office/drawing/2014/main" id="{2B110F5A-7326-0F9B-8DA4-40E17CBB441F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35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429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Comparison to Chia corpus – Examples 1-2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00071-D807-A484-4D10-25C6FEC0F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60" y="2093795"/>
            <a:ext cx="8771187" cy="1553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AF8D8-C5DD-35CA-C5C3-F3B7B4B9D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60" y="4228351"/>
            <a:ext cx="8701909" cy="153685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83D0E5-B961-5B0B-3724-5F112A23BDD1}"/>
              </a:ext>
            </a:extLst>
          </p:cNvPr>
          <p:cNvCxnSpPr/>
          <p:nvPr/>
        </p:nvCxnSpPr>
        <p:spPr>
          <a:xfrm>
            <a:off x="1463060" y="3921369"/>
            <a:ext cx="8903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59C63592-4251-D383-D266-0BA422D05205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870B25D-075B-F1E7-9670-B72C8188FBE0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BCC9B30-EEFF-45B9-7475-687C8CE5CBB5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39F9ECA-7DC5-B5A4-5EEB-8D11FADE96D5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2D2CBDD-1EE7-07AC-6337-9B99F9A50DA7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6" name="TextBox 1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E2C3B36-8DBD-F89D-431E-C16389F527C6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7" name="TextBox 1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D5F992EC-074E-B75E-EBF6-0B6F7EBC010D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FE51FD-0C64-7B7F-FA71-207726C17B73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7AD456FC-1281-D7B0-3C31-31DE53E0D480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1" name="TextBox 10">
              <a:hlinkClick r:id="rId10" action="ppaction://hlinksldjump"/>
              <a:extLst>
                <a:ext uri="{FF2B5EF4-FFF2-40B4-BE49-F238E27FC236}">
                  <a16:creationId xmlns:a16="http://schemas.microsoft.com/office/drawing/2014/main" id="{C2F9014E-868B-1B12-14B5-8A5FAC7A36B0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2" name="TextBox 11">
              <a:hlinkClick r:id="rId11" action="ppaction://hlinksldjump"/>
              <a:extLst>
                <a:ext uri="{FF2B5EF4-FFF2-40B4-BE49-F238E27FC236}">
                  <a16:creationId xmlns:a16="http://schemas.microsoft.com/office/drawing/2014/main" id="{0A5FA664-9E07-3196-EEF6-59137F11B9C2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0950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429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Comparison to Chia corpus – Examples 3-4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43A86-4FF9-71AD-539A-2F6D83610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778" y="2207678"/>
            <a:ext cx="8895340" cy="1457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353D3B-CF5D-AB18-104C-2456063B3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570" y="4107725"/>
            <a:ext cx="8824548" cy="156530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7CCFB-F3D0-9CEA-E568-C3E383FE443F}"/>
              </a:ext>
            </a:extLst>
          </p:cNvPr>
          <p:cNvCxnSpPr/>
          <p:nvPr/>
        </p:nvCxnSpPr>
        <p:spPr>
          <a:xfrm>
            <a:off x="1463060" y="3921369"/>
            <a:ext cx="8903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8EA49EBB-E9A7-5764-2CC6-4273D200318E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42AFB57-0B4A-22CF-169C-F58B36F1AE08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F9E8C24-DD79-91F3-3FCA-B8C5D6D3029E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C235678-AE02-6C31-134C-B42E3614A949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5B24542-C4AE-C3FA-6ADB-9F9EB7712C2A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6" name="TextBox 1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2B86586-FF9B-20D7-ABAF-AE20366B37B8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7" name="TextBox 1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0672DFF-AE28-0485-132B-9E7882FFBBFA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4696C5-A564-59AD-3EAB-DEBE84F3059C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D3F97636-F647-05D9-381C-200A394AA273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1" name="TextBox 10">
              <a:hlinkClick r:id="rId10" action="ppaction://hlinksldjump"/>
              <a:extLst>
                <a:ext uri="{FF2B5EF4-FFF2-40B4-BE49-F238E27FC236}">
                  <a16:creationId xmlns:a16="http://schemas.microsoft.com/office/drawing/2014/main" id="{8626A09F-3DE6-F9F6-468A-70D1E5572813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2" name="TextBox 11">
              <a:hlinkClick r:id="rId11" action="ppaction://hlinksldjump"/>
              <a:extLst>
                <a:ext uri="{FF2B5EF4-FFF2-40B4-BE49-F238E27FC236}">
                  <a16:creationId xmlns:a16="http://schemas.microsoft.com/office/drawing/2014/main" id="{570F1F87-A12E-B22D-4191-7B730512A4A4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40913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Process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2 annotators: 1 biomedical informatician, 1 computer science professor.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 bi-weekly for 3 months.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90% of corpus annotated by annotator 1, remaining 10% double annotated.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After 50% of corpus annotated, remaining 50% of corpus pre-annotated using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biLSTM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-CRF-based model to speed annotation. Pre-annotations then edited and revised by annotators.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Resulting corpus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887 single-annotated, 119 double-annotated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documents.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Inter-annotator agreement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by F</a:t>
            </a:r>
            <a:r>
              <a:rPr lang="en-US" baseline="-25000" dirty="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78.1%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for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entities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60.9%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for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relations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by exact character and type matching</a:t>
            </a:r>
            <a:endParaRPr lang="en-US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0413F2-33F7-A6AD-A4CC-7234F514A1AE}"/>
              </a:ext>
            </a:extLst>
          </p:cNvPr>
          <p:cNvSpPr txBox="1"/>
          <p:nvPr/>
        </p:nvSpPr>
        <p:spPr>
          <a:xfrm>
            <a:off x="0" y="6408189"/>
            <a:ext cx="1135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F.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Dernoncourt</a:t>
            </a:r>
            <a:r>
              <a:rPr lang="en-US" sz="900" dirty="0">
                <a:effectLst/>
                <a:latin typeface="Arial" panose="020B0604020202020204" pitchFamily="34" charset="0"/>
              </a:rPr>
              <a:t>, J. Y. Lee, and P.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Szolovits</a:t>
            </a:r>
            <a:r>
              <a:rPr lang="en-US" sz="900" dirty="0">
                <a:effectLst/>
                <a:latin typeface="Arial" panose="020B0604020202020204" pitchFamily="34" charset="0"/>
              </a:rPr>
              <a:t>. NeuroNER: an easy-to-use program for named-entity recognition based on neural networks.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arXiv</a:t>
            </a:r>
            <a:r>
              <a:rPr lang="en-US" sz="900" dirty="0">
                <a:effectLst/>
                <a:latin typeface="Arial" panose="020B0604020202020204" pitchFamily="34" charset="0"/>
              </a:rPr>
              <a:t> preprint arXiv:1705.05487, 2017.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B6EBF7-3AEF-E3A4-2FAA-6893FD107D0C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899C4E0-DEE5-2539-318C-C1DDD85F4169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2" name="TextBox 11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D96C7504-F02B-B4C3-ACD2-3EFEB3E750F7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3" name="TextBox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8F54718-523D-926D-7585-C74D015DDB39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4" name="TextBox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F85D2A2-0FF2-E2FC-7966-3984289DE556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5" name="TextBox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62AA6C9-42DA-B5DF-3CAF-ED6C344BC057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6" name="TextBox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934917F-456A-98BD-7B8E-DF11C64FCF05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D35D2A-90E9-3EAE-8926-0FF2DC60B64C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9" name="TextBox 8">
              <a:hlinkClick r:id="rId7" action="ppaction://hlinksldjump"/>
              <a:extLst>
                <a:ext uri="{FF2B5EF4-FFF2-40B4-BE49-F238E27FC236}">
                  <a16:creationId xmlns:a16="http://schemas.microsoft.com/office/drawing/2014/main" id="{68A725D8-5098-873A-398E-74332C2869E1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0" name="TextBox 9">
              <a:hlinkClick r:id="rId8" action="ppaction://hlinksldjump"/>
              <a:extLst>
                <a:ext uri="{FF2B5EF4-FFF2-40B4-BE49-F238E27FC236}">
                  <a16:creationId xmlns:a16="http://schemas.microsoft.com/office/drawing/2014/main" id="{0B42FF80-27C0-998D-9744-DBF4FC38A09E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1" name="TextBox 10">
              <a:hlinkClick r:id="rId9" action="ppaction://hlinksldjump"/>
              <a:extLst>
                <a:ext uri="{FF2B5EF4-FFF2-40B4-BE49-F238E27FC236}">
                  <a16:creationId xmlns:a16="http://schemas.microsoft.com/office/drawing/2014/main" id="{841309FD-3EFE-CAA0-CE3C-EA3BBA104974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72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Results - Entities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70ED1D-9FC2-3E0D-EE2C-39B710E1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715" y="833859"/>
            <a:ext cx="6072076" cy="57534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AF74B2-27B2-E312-6B05-70ECF610765E}"/>
              </a:ext>
            </a:extLst>
          </p:cNvPr>
          <p:cNvSpPr txBox="1"/>
          <p:nvPr/>
        </p:nvSpPr>
        <p:spPr>
          <a:xfrm>
            <a:off x="471668" y="2020306"/>
            <a:ext cx="441049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Trained 2 NER models, 1 each for general and fine-grained entities using various architectures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biLSTM+CRF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PubMedBERT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(pretrained using PubMed abstracts)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(pretrained using biomedical and computer science abstracts)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achieved highest overall F</a:t>
            </a:r>
            <a:r>
              <a:rPr lang="en-US" baseline="-25000" dirty="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of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81.3%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D8D55-173D-D610-5114-5E194629304C}"/>
              </a:ext>
            </a:extLst>
          </p:cNvPr>
          <p:cNvSpPr txBox="1"/>
          <p:nvPr/>
        </p:nvSpPr>
        <p:spPr>
          <a:xfrm>
            <a:off x="931040" y="6310311"/>
            <a:ext cx="3347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F1 = 2 x (precision x recall) / (precision + recall)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2ED352-3CD1-A0CD-8E61-1FA7BE72F1FD}"/>
              </a:ext>
            </a:extLst>
          </p:cNvPr>
          <p:cNvSpPr txBox="1"/>
          <p:nvPr/>
        </p:nvSpPr>
        <p:spPr>
          <a:xfrm>
            <a:off x="5310715" y="6587310"/>
            <a:ext cx="3515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Results displayed by Precision / Recall / F</a:t>
            </a:r>
            <a:r>
              <a:rPr lang="en-US" sz="1400" baseline="-25000" dirty="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62DAE6A-4376-E853-1C43-43E1C5AFEEAA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7361EB4-F1BE-A781-C14D-C7C73A07A980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4" name="TextBox 1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CF00E95-A6DB-206E-E71C-399A7AB1756E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5" name="TextBox 1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FE08D31-8506-51A4-A7B5-AA1D08690E51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6" name="TextBox 1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6BDF37C-CDA0-D26B-48FA-D3CAED861BF8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7" name="TextBox 1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93918F1-A85B-1018-C6C6-082257408E95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8" name="TextBox 1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DCC858E-1B36-E383-A6D6-0A12790C8ECB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589875-278B-CEB2-515A-5BF64B3FA8F9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1" name="TextBox 10">
              <a:hlinkClick r:id="rId8" action="ppaction://hlinksldjump"/>
              <a:extLst>
                <a:ext uri="{FF2B5EF4-FFF2-40B4-BE49-F238E27FC236}">
                  <a16:creationId xmlns:a16="http://schemas.microsoft.com/office/drawing/2014/main" id="{C1CC8C59-D3B8-19D4-329F-BB41B76A526C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2" name="TextBox 11">
              <a:hlinkClick r:id="rId9" action="ppaction://hlinksldjump"/>
              <a:extLst>
                <a:ext uri="{FF2B5EF4-FFF2-40B4-BE49-F238E27FC236}">
                  <a16:creationId xmlns:a16="http://schemas.microsoft.com/office/drawing/2014/main" id="{B2DA7616-9515-F454-9144-4BCA1F536BA1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3" name="TextBox 12">
              <a:hlinkClick r:id="rId10" action="ppaction://hlinksldjump"/>
              <a:extLst>
                <a:ext uri="{FF2B5EF4-FFF2-40B4-BE49-F238E27FC236}">
                  <a16:creationId xmlns:a16="http://schemas.microsoft.com/office/drawing/2014/main" id="{3894F46D-7919-3D56-1CEA-F748EC26BC83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281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Results - Relations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F74B2-27B2-E312-6B05-70ECF610765E}"/>
              </a:ext>
            </a:extLst>
          </p:cNvPr>
          <p:cNvSpPr txBox="1"/>
          <p:nvPr/>
        </p:nvSpPr>
        <p:spPr>
          <a:xfrm>
            <a:off x="471668" y="2020306"/>
            <a:ext cx="441049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Trained relation extraction models using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(pretrained using biomedical and computer science abstracts)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R-BERT + </a:t>
            </a:r>
            <a:r>
              <a:rPr lang="en-US" sz="2000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(modification of BERT architecture by We &amp; He w/ pretrained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  <a:endParaRPr lang="en-US" sz="2000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R-BERT +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achieved highest overall F</a:t>
            </a:r>
            <a:r>
              <a:rPr lang="en-US" sz="2000" baseline="-25000" dirty="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 of </a:t>
            </a: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85.2%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CB849A-8C03-AF98-1C2F-70506738A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747" y="776957"/>
            <a:ext cx="5985611" cy="5738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2F8EED-2928-DA35-BE11-6F20A28E866F}"/>
              </a:ext>
            </a:extLst>
          </p:cNvPr>
          <p:cNvSpPr txBox="1"/>
          <p:nvPr/>
        </p:nvSpPr>
        <p:spPr>
          <a:xfrm>
            <a:off x="0" y="6211668"/>
            <a:ext cx="5284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Wu, S. &amp; He, Y. Enriching pre-trained language model with entity information for relation classification. In Proceedings of the 28th ACM International Conference on Information and Knowledge Management, 2361–2364 (2019).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2A76CF-AF75-25C5-7EE7-0C6C181ED1A9}"/>
              </a:ext>
            </a:extLst>
          </p:cNvPr>
          <p:cNvSpPr txBox="1"/>
          <p:nvPr/>
        </p:nvSpPr>
        <p:spPr>
          <a:xfrm>
            <a:off x="5398385" y="6603021"/>
            <a:ext cx="3515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Results displayed by Precision / Recall / F</a:t>
            </a:r>
            <a:r>
              <a:rPr lang="en-US" sz="1400" baseline="-25000" dirty="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40A7E6-F155-D97D-9F4F-358F8CE769B5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3AD9017-A13B-571F-991C-A4E3E926C58B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4" name="TextBox 1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C10ACF1-B368-ABE6-F4E6-2517E9184CF4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5" name="TextBox 1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5586620-EF3D-0D35-8879-4370F5251150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6" name="TextBox 1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34726A6-6822-1754-AEBC-3D907C8D1CCB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7" name="TextBox 1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97E1EC9-FA73-6017-6F42-8A43F419E1AF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8" name="TextBox 1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ABBE3E1-C811-61C9-5115-3EDD70AEDFCE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5F7A7D-C769-CE19-5C16-8C1A3695291D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1" name="TextBox 10">
              <a:hlinkClick r:id="rId8" action="ppaction://hlinksldjump"/>
              <a:extLst>
                <a:ext uri="{FF2B5EF4-FFF2-40B4-BE49-F238E27FC236}">
                  <a16:creationId xmlns:a16="http://schemas.microsoft.com/office/drawing/2014/main" id="{7B51AB0B-DD11-94B0-EFC6-AEC7C23BC3C7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2" name="TextBox 11">
              <a:hlinkClick r:id="rId9" action="ppaction://hlinksldjump"/>
              <a:extLst>
                <a:ext uri="{FF2B5EF4-FFF2-40B4-BE49-F238E27FC236}">
                  <a16:creationId xmlns:a16="http://schemas.microsoft.com/office/drawing/2014/main" id="{590623E5-FC5C-A6FF-2E71-1B499EE89C5D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3" name="TextBox 12">
              <a:hlinkClick r:id="rId10" action="ppaction://hlinksldjump"/>
              <a:extLst>
                <a:ext uri="{FF2B5EF4-FFF2-40B4-BE49-F238E27FC236}">
                  <a16:creationId xmlns:a16="http://schemas.microsoft.com/office/drawing/2014/main" id="{0C5A8B46-AFC3-D715-3F5F-AECBC40D4A80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468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5" y="2028616"/>
            <a:ext cx="105651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Conducted in “phases” which build upon one another.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Phase 0: Explore if new treatment will work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very small, not widely used; very small doses given.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Phase I: Is treatment safe?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Find highest dose that can be given safely, look for side effects.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Phase II: Does treatment work?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Participants typically receive same dose, no placebos used.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Phase III: Treatment better than alternatives?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Larger number of patients, longer duration, often randomized &amp; blinded, typically include controls.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Phase IV: What else need to know?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Even longer duration (e.g., years), more participants, study long-term effects, cost effectiveness, etc.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5" y="864878"/>
            <a:ext cx="52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279B6-E15D-944C-FF89-CF5DAF5CFA37}"/>
              </a:ext>
            </a:extLst>
          </p:cNvPr>
          <p:cNvSpPr txBox="1"/>
          <p:nvPr/>
        </p:nvSpPr>
        <p:spPr>
          <a:xfrm>
            <a:off x="0" y="6304002"/>
            <a:ext cx="78726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Sources: </a:t>
            </a: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 -Mahan, Vicki L. "Clinical trial phases." International Journal of Clinical Medicine 5.21 (2014): 1374.</a:t>
            </a: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https://www.cancer.org/treatment/treatments-and-side-effects/clinical-trials/what-you-need-to-know/phases-of-clinical-trials.html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13CFAE-3DB1-9E87-6B1C-F1101EA5EF61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13" name="TextBox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443250F9-8C4D-3EA4-7336-0ADA3365D645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1AEAFB7C-4180-89CE-11BF-FBE054321522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5" name="TextBox 14">
              <a:hlinkClick r:id="rId6" action="ppaction://hlinksldjump"/>
              <a:extLst>
                <a:ext uri="{FF2B5EF4-FFF2-40B4-BE49-F238E27FC236}">
                  <a16:creationId xmlns:a16="http://schemas.microsoft.com/office/drawing/2014/main" id="{93C50D8C-551E-61F5-1E71-3D32A5C6C748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6" name="TextBox 15">
              <a:hlinkClick r:id="rId7" action="ppaction://hlinksldjump"/>
              <a:extLst>
                <a:ext uri="{FF2B5EF4-FFF2-40B4-BE49-F238E27FC236}">
                  <a16:creationId xmlns:a16="http://schemas.microsoft.com/office/drawing/2014/main" id="{387EFEB1-1F0D-D374-5E37-63647DE63D73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7" name="TextBox 16">
              <a:hlinkClick r:id="rId8" action="ppaction://hlinksldjump"/>
              <a:extLst>
                <a:ext uri="{FF2B5EF4-FFF2-40B4-BE49-F238E27FC236}">
                  <a16:creationId xmlns:a16="http://schemas.microsoft.com/office/drawing/2014/main" id="{BE89B199-BB43-25F5-0BD4-E7B16D3858D7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606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Quality E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valuation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Corpus largely single-annotated, so also trained NER models on the 887 single-annotated documents and tested on the 199 double-annotated documents.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Also compared by training manually annotated 50% versus semi-automatically annotated 50%.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Results of both experiments very similar, suggest reasonable uniformity across corpus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8EEB5B5-9647-BF2F-7C55-36D2DB562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248113"/>
              </p:ext>
            </p:extLst>
          </p:nvPr>
        </p:nvGraphicFramePr>
        <p:xfrm>
          <a:off x="2032000" y="3429000"/>
          <a:ext cx="8127999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20781916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160803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55592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Training Set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Test Set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  P        R        F</a:t>
                      </a:r>
                      <a:r>
                        <a:rPr lang="en-US" b="1" i="0" baseline="-2500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3343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Single-annotated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Double-annotated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79.7 </a:t>
                      </a:r>
                      <a:r>
                        <a:rPr lang="en-US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82.5 </a:t>
                      </a:r>
                      <a:r>
                        <a:rPr lang="en-US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81.4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353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Manual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Semi-automated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75.4 </a:t>
                      </a:r>
                      <a:r>
                        <a:rPr lang="en-US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82.1 </a:t>
                      </a:r>
                      <a:r>
                        <a:rPr lang="en-US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78.6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1795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Semi-automated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Manual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80.1 </a:t>
                      </a:r>
                      <a:r>
                        <a:rPr lang="en-US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79.9 </a:t>
                      </a:r>
                      <a:r>
                        <a:rPr lang="en-US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80.0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3781295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233C25C-2F6C-651D-9049-C43E739EE7A6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59E93BE-DDF3-3494-A81B-01B9E9EA0907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2" name="TextBox 11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37D9DA2F-F14C-8149-39F2-FC5E5AE70CF7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3" name="TextBox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34EF006-198C-4F1A-EFC6-5FE896F70908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4" name="TextBox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C968213-F0B2-5FC6-5451-1BE5154A7E41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5" name="TextBox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6D8437C-6B76-F77E-4F2B-A3754FA2C37B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6" name="TextBox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95EB7A5-666A-E9FB-5C3E-66A2B7AD36CC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8A84C2-6DA9-F061-8A2B-96A22229B578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9" name="TextBox 8">
              <a:hlinkClick r:id="rId7" action="ppaction://hlinksldjump"/>
              <a:extLst>
                <a:ext uri="{FF2B5EF4-FFF2-40B4-BE49-F238E27FC236}">
                  <a16:creationId xmlns:a16="http://schemas.microsoft.com/office/drawing/2014/main" id="{62BE3953-02F4-12BF-B333-F8D34E8A110A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0" name="TextBox 9">
              <a:hlinkClick r:id="rId8" action="ppaction://hlinksldjump"/>
              <a:extLst>
                <a:ext uri="{FF2B5EF4-FFF2-40B4-BE49-F238E27FC236}">
                  <a16:creationId xmlns:a16="http://schemas.microsoft.com/office/drawing/2014/main" id="{52724321-CEEC-6ACF-B4C3-7208CE7BCCE9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1" name="TextBox 10">
              <a:hlinkClick r:id="rId9" action="ppaction://hlinksldjump"/>
              <a:extLst>
                <a:ext uri="{FF2B5EF4-FFF2-40B4-BE49-F238E27FC236}">
                  <a16:creationId xmlns:a16="http://schemas.microsoft.com/office/drawing/2014/main" id="{79FE924E-CCAC-5C29-EF26-163D75880FA8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24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BC1F8-975C-D237-F3C1-6B0B28CCA308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05E3-6DED-C1F6-017D-7C2D2598364F}"/>
              </a:ext>
            </a:extLst>
          </p:cNvPr>
          <p:cNvSpPr txBox="1"/>
          <p:nvPr/>
        </p:nvSpPr>
        <p:spPr>
          <a:xfrm>
            <a:off x="838513" y="2028616"/>
            <a:ext cx="98265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Create gold standard corpus of eligibility criteria.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Develop methods for generating SQL queries for cohort discovery from free-text.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a web application for finding patients meeting user-provided free-text eligibility criteria.</a:t>
            </a:r>
            <a:endParaRPr lang="en-US" dirty="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FC5695B-03AC-E1D2-DA54-2141F311BA75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9E6417-83AB-C11C-9A73-C158D4427505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08142640-D7BA-1AA7-95B2-023FC5C83336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97AAC0A-88A4-2A56-FEC0-CBF72777A34B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F197CD4-8E29-49E6-3BD5-7538AC89ED88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722C0BE-DF45-5D17-10DE-BF3806C18972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3F3C994-CAB6-C02E-DD5F-81190608AF32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2CE50E-0577-EE0F-EF1E-2EAF3766AD4F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A0AFABA2-33F6-589E-DCC4-B9E448F0864A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84B683EC-9E08-A7F3-15BA-E7B15A01F5DB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DD2A022B-B7A1-0C7A-95EA-7F8813D48BFA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25205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79098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Sub-Aim 1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Create corpus of gold standard eligibility criteria logical forms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Sub-Aim 2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methods for query generation using models from Aim1 and Aim2 Sub-Aim1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747C7A-E129-5845-C5D3-7AD56EFA46CC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7FBBCAA-9AFB-9727-C045-8379668B078D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A6EBD346-E110-C30D-D296-B0E9D79F8DF2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C1CBA04-BB20-FD4B-D5EC-B4BEDFD25896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B14B9F4-B2A0-1EB6-8633-0F069C3001D6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CFA970A-0BAF-6E15-2053-D2F10A3B83A7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03D260B-E9F8-6A75-039D-89AAC8EF49C7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FD4D1C-E314-66BE-06CC-71ECD9E1BA62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A58664D5-55AB-F494-6917-91AEE9B21696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E99E8724-447A-7C71-14F4-4196CDFE5B8E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1FDEF1D4-C0CA-E07C-C3B0-23B6778D1460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95145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Sub-Aim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F59E0-40D3-2056-8774-1CF11424544D}"/>
              </a:ext>
            </a:extLst>
          </p:cNvPr>
          <p:cNvSpPr txBox="1"/>
          <p:nvPr/>
        </p:nvSpPr>
        <p:spPr>
          <a:xfrm>
            <a:off x="838512" y="2028616"/>
            <a:ext cx="936793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Query generation originally planned as using rules, named entity and relation models from Aim 1.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Collections of named entities with relations as a graph of edges and nodes.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However, we learned that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generating queries from graphs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is ... </a:t>
            </a:r>
            <a:r>
              <a:rPr lang="en-US" b="1" u="sng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difficult and error-prone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!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8F02FB-9807-2F72-6E52-9FE9AE210EF3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6F277F-D7D9-0B84-1ECE-3228E9C858E5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49E128E6-1065-4144-E647-C93CA783D27E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B2CE0CF-E7F9-AD2C-C28A-548143F67B38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341E4CD-9D9E-2FF5-1A3A-3701542BB737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42EA953-D276-CDE5-0616-18EB4F68CA26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D9FBC4E-9326-B9AF-46A6-56428F8D1832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6B86D9-566B-6C3C-CEB8-3D36F3E99136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36F9076B-629B-71C6-B776-A04E65E1352F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1228FA02-845C-6792-855C-3B073D9BBA8B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252C7727-6E60-7F88-0079-ACFAA8D41DEF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13616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4" y="864878"/>
            <a:ext cx="7276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Queries from graphs – How hard can it be?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FD323-D8D3-974F-FEAA-0484E5FE3A8D}"/>
              </a:ext>
            </a:extLst>
          </p:cNvPr>
          <p:cNvSpPr txBox="1"/>
          <p:nvPr/>
        </p:nvSpPr>
        <p:spPr>
          <a:xfrm>
            <a:off x="838514" y="3130061"/>
            <a:ext cx="8551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“Currently hospitalized females aged 18-41 with a serum creatinine over 1.0 not at risk for kidney failure”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07AFFC-D207-22FB-868A-4C79D27E5940}"/>
              </a:ext>
            </a:extLst>
          </p:cNvPr>
          <p:cNvSpPr txBox="1"/>
          <p:nvPr/>
        </p:nvSpPr>
        <p:spPr>
          <a:xfrm>
            <a:off x="609914" y="2760729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Example: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373F42-4CE2-75BC-7E14-7CB11A832FF5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7D036D7-A4E7-CE05-8053-A31FB62B2C4F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B21590BC-E536-1C45-4E61-936ABCE272F6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61725A8-9542-7F89-8B4C-EE4EE9560098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8848021-2E3D-C17F-96F4-D28B8CEE4EB2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D788F19-A58F-5E03-ACED-D3F046B94852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EE88B7B-FB22-6D99-07E3-A04410AB55AC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21402E-FD17-A3DE-EA05-C8AE548A58BD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D7BC1BFC-E36B-556B-11ED-AA40B10B9D36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159D464A-674F-0DE3-5034-5F4924322434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93E41986-3A19-5DA8-3C9D-8D0A5DFC3D24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4518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Queries from graphs using rules – How hard can it be?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A5413F-8ED4-BB41-002B-97C5CBE309E9}"/>
              </a:ext>
            </a:extLst>
          </p:cNvPr>
          <p:cNvGrpSpPr/>
          <p:nvPr/>
        </p:nvGrpSpPr>
        <p:grpSpPr>
          <a:xfrm>
            <a:off x="7898126" y="5471240"/>
            <a:ext cx="1589455" cy="694592"/>
            <a:chOff x="705337" y="4510454"/>
            <a:chExt cx="1973617" cy="69459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7AFCAD0-9936-603A-27EA-893AD09D2367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B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C88638-9BFA-1C96-3B6E-D75D97DAAD9C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“not”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B7A430-3B7D-55FC-6B49-E674984BFF97}"/>
                </a:ext>
              </a:extLst>
            </p:cNvPr>
            <p:cNvSpPr txBox="1"/>
            <p:nvPr/>
          </p:nvSpPr>
          <p:spPr>
            <a:xfrm>
              <a:off x="1083866" y="4851077"/>
              <a:ext cx="1216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Negation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9AD9C2-2E41-DE53-0D41-D11E53E6B8F8}"/>
              </a:ext>
            </a:extLst>
          </p:cNvPr>
          <p:cNvGrpSpPr/>
          <p:nvPr/>
        </p:nvGrpSpPr>
        <p:grpSpPr>
          <a:xfrm>
            <a:off x="553509" y="2670875"/>
            <a:ext cx="1973617" cy="694592"/>
            <a:chOff x="705337" y="4510454"/>
            <a:chExt cx="1973617" cy="694592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2130AFA-124E-31AF-70B2-22C4815AA5A4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D4E0CD-0A2E-0A6D-C1C4-325C1F2C73F4}"/>
                </a:ext>
              </a:extLst>
            </p:cNvPr>
            <p:cNvSpPr/>
            <p:nvPr/>
          </p:nvSpPr>
          <p:spPr>
            <a:xfrm>
              <a:off x="880867" y="4624717"/>
              <a:ext cx="1622555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“hospitalized”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377216-4DEB-4471-DE83-4F373CA8ABAE}"/>
                </a:ext>
              </a:extLst>
            </p:cNvPr>
            <p:cNvSpPr txBox="1"/>
            <p:nvPr/>
          </p:nvSpPr>
          <p:spPr>
            <a:xfrm>
              <a:off x="1152573" y="4877509"/>
              <a:ext cx="1079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Encounter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118D84-CAB5-48AE-2E18-2BE65F12C7CD}"/>
              </a:ext>
            </a:extLst>
          </p:cNvPr>
          <p:cNvGrpSpPr/>
          <p:nvPr/>
        </p:nvGrpSpPr>
        <p:grpSpPr>
          <a:xfrm>
            <a:off x="3011289" y="1894665"/>
            <a:ext cx="1319982" cy="694592"/>
            <a:chOff x="705337" y="4510454"/>
            <a:chExt cx="1973617" cy="694592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E3CE902-E3DB-9B84-0A1F-C9B727E8C5D2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E29528-0C53-CC42-A79E-70F1C2114F68}"/>
                </a:ext>
              </a:extLst>
            </p:cNvPr>
            <p:cNvSpPr/>
            <p:nvPr/>
          </p:nvSpPr>
          <p:spPr>
            <a:xfrm>
              <a:off x="880867" y="4624717"/>
              <a:ext cx="1622555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“females”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49A89A-FE4E-8725-A7EB-F620D9E01B57}"/>
                </a:ext>
              </a:extLst>
            </p:cNvPr>
            <p:cNvSpPr txBox="1"/>
            <p:nvPr/>
          </p:nvSpPr>
          <p:spPr>
            <a:xfrm>
              <a:off x="1130753" y="4881756"/>
              <a:ext cx="780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B1076D-5DE6-FEAB-EAE1-82D9B01D3083}"/>
              </a:ext>
            </a:extLst>
          </p:cNvPr>
          <p:cNvGrpSpPr/>
          <p:nvPr/>
        </p:nvGrpSpPr>
        <p:grpSpPr>
          <a:xfrm>
            <a:off x="5486705" y="1667803"/>
            <a:ext cx="1319982" cy="694592"/>
            <a:chOff x="705337" y="4510454"/>
            <a:chExt cx="1973617" cy="694592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FBF36BC-7450-10DC-AA93-83F56CC3ECA1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59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20CBC16-A059-2E72-4900-E3E8003656DE}"/>
                </a:ext>
              </a:extLst>
            </p:cNvPr>
            <p:cNvSpPr/>
            <p:nvPr/>
          </p:nvSpPr>
          <p:spPr>
            <a:xfrm>
              <a:off x="880867" y="4624717"/>
              <a:ext cx="1622555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“aged”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CDCA95-D87B-863B-8EF0-C0F7D2C8D48A}"/>
                </a:ext>
              </a:extLst>
            </p:cNvPr>
            <p:cNvSpPr txBox="1"/>
            <p:nvPr/>
          </p:nvSpPr>
          <p:spPr>
            <a:xfrm>
              <a:off x="1082116" y="4877509"/>
              <a:ext cx="1220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3728CD-EE1F-84B3-AE41-5BB889A2AEBC}"/>
              </a:ext>
            </a:extLst>
          </p:cNvPr>
          <p:cNvGrpSpPr/>
          <p:nvPr/>
        </p:nvGrpSpPr>
        <p:grpSpPr>
          <a:xfrm>
            <a:off x="1084463" y="4124301"/>
            <a:ext cx="1973617" cy="694592"/>
            <a:chOff x="705337" y="4510454"/>
            <a:chExt cx="1973617" cy="694592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D6A8F22A-3E33-A225-9D2D-A75D9BF309A0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3DCC6B0-03D5-AAE4-9406-F7D9CF6F2C73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“Currently”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7A87CE-4043-980C-C73E-268871CAA9B1}"/>
                </a:ext>
              </a:extLst>
            </p:cNvPr>
            <p:cNvSpPr txBox="1"/>
            <p:nvPr/>
          </p:nvSpPr>
          <p:spPr>
            <a:xfrm>
              <a:off x="705337" y="4851077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Eq-Temporal-Period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726CFC-E808-8E7C-F5D2-A77A76CF4347}"/>
              </a:ext>
            </a:extLst>
          </p:cNvPr>
          <p:cNvGrpSpPr/>
          <p:nvPr/>
        </p:nvGrpSpPr>
        <p:grpSpPr>
          <a:xfrm>
            <a:off x="8607157" y="3257877"/>
            <a:ext cx="2566958" cy="694592"/>
            <a:chOff x="705337" y="4510454"/>
            <a:chExt cx="1973617" cy="694592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4639FBD7-A2C5-0593-FF1F-973B2DB93AF6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2A91806-F397-A7C0-80FC-A9CAD35EA81B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“serum creatinine”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265207-12DE-7C20-036B-B0CC6DB0997A}"/>
                </a:ext>
              </a:extLst>
            </p:cNvPr>
            <p:cNvSpPr txBox="1"/>
            <p:nvPr/>
          </p:nvSpPr>
          <p:spPr>
            <a:xfrm>
              <a:off x="1200880" y="4874173"/>
              <a:ext cx="982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Observation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D7D725-1E8B-90D2-BE80-9EB57E053C98}"/>
              </a:ext>
            </a:extLst>
          </p:cNvPr>
          <p:cNvGrpSpPr/>
          <p:nvPr/>
        </p:nvGrpSpPr>
        <p:grpSpPr>
          <a:xfrm>
            <a:off x="9707100" y="4453396"/>
            <a:ext cx="1589455" cy="694592"/>
            <a:chOff x="705337" y="4510454"/>
            <a:chExt cx="1973617" cy="694592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F7DF3322-DF82-0C46-577C-1174195CE6F8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090688-FFBA-2409-7211-32907ACB55E5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“over 1.0”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940116-760E-8734-342D-65C2BF4EA074}"/>
                </a:ext>
              </a:extLst>
            </p:cNvPr>
            <p:cNvSpPr txBox="1"/>
            <p:nvPr/>
          </p:nvSpPr>
          <p:spPr>
            <a:xfrm>
              <a:off x="791307" y="4857750"/>
              <a:ext cx="1476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Eq-Comparison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952953D-EB30-5D78-B92F-D14D0B473EEC}"/>
              </a:ext>
            </a:extLst>
          </p:cNvPr>
          <p:cNvGrpSpPr/>
          <p:nvPr/>
        </p:nvGrpSpPr>
        <p:grpSpPr>
          <a:xfrm>
            <a:off x="7847522" y="2056291"/>
            <a:ext cx="1589455" cy="694592"/>
            <a:chOff x="705337" y="4510454"/>
            <a:chExt cx="1973617" cy="694592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76C08140-C6BB-AB05-963F-5FF3F283482B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1B5F5F-B602-D0F5-C33E-C3A1A1455EF8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“18-41”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BF5173-353B-8D1A-F00C-198DB1879EA6}"/>
                </a:ext>
              </a:extLst>
            </p:cNvPr>
            <p:cNvSpPr txBox="1"/>
            <p:nvPr/>
          </p:nvSpPr>
          <p:spPr>
            <a:xfrm>
              <a:off x="791307" y="4857750"/>
              <a:ext cx="1476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Eq-Comparison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9D00CC8-036E-1024-E261-0CDBC9F79FE8}"/>
              </a:ext>
            </a:extLst>
          </p:cNvPr>
          <p:cNvGrpSpPr/>
          <p:nvPr/>
        </p:nvGrpSpPr>
        <p:grpSpPr>
          <a:xfrm>
            <a:off x="5263896" y="5857414"/>
            <a:ext cx="1589455" cy="694592"/>
            <a:chOff x="705337" y="4510454"/>
            <a:chExt cx="1973617" cy="69459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6521BB7-CC5E-33C2-2C04-2D53F02BD6DE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7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2E711F-8AAC-B2B0-037A-3B1C2D1F61E2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“risk”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B2E33A-4C93-8CFD-1376-BD858BA10C4E}"/>
                </a:ext>
              </a:extLst>
            </p:cNvPr>
            <p:cNvSpPr txBox="1"/>
            <p:nvPr/>
          </p:nvSpPr>
          <p:spPr>
            <a:xfrm>
              <a:off x="1330680" y="4857750"/>
              <a:ext cx="7229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Risk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FFA42F-F4F1-1CE5-EE62-D9DE714DE274}"/>
              </a:ext>
            </a:extLst>
          </p:cNvPr>
          <p:cNvGrpSpPr/>
          <p:nvPr/>
        </p:nvGrpSpPr>
        <p:grpSpPr>
          <a:xfrm>
            <a:off x="1936194" y="5529134"/>
            <a:ext cx="2357682" cy="694592"/>
            <a:chOff x="705337" y="4510454"/>
            <a:chExt cx="1973617" cy="694592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F4DA263E-75BD-AE15-AF20-4C1754A23D91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4C778C6-4AB7-4287-6677-532D83B8A8CD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“kidney failure”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EDDA3A-1751-B706-3E7D-C619F02F99D2}"/>
                </a:ext>
              </a:extLst>
            </p:cNvPr>
            <p:cNvSpPr txBox="1"/>
            <p:nvPr/>
          </p:nvSpPr>
          <p:spPr>
            <a:xfrm>
              <a:off x="1248572" y="4874173"/>
              <a:ext cx="8297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Condition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C91873-C8B3-F000-83D1-4013B2925AB5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1540316" y="3345707"/>
            <a:ext cx="530956" cy="77859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72A6C94-1992-ACCF-82D7-6DD314267F2D}"/>
              </a:ext>
            </a:extLst>
          </p:cNvPr>
          <p:cNvSpPr txBox="1"/>
          <p:nvPr/>
        </p:nvSpPr>
        <p:spPr>
          <a:xfrm>
            <a:off x="1852396" y="3666805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Temporality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5F32584-505B-3CE1-0D82-F782862DF553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>
            <a:off x="6806687" y="2015099"/>
            <a:ext cx="1040835" cy="3884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CEBA747-84C9-12BE-619B-FCB57289AEA8}"/>
              </a:ext>
            </a:extLst>
          </p:cNvPr>
          <p:cNvSpPr txBox="1"/>
          <p:nvPr/>
        </p:nvSpPr>
        <p:spPr>
          <a:xfrm>
            <a:off x="6824710" y="1782066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Numeric-Filter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4A7ADD-53A1-1A85-7E63-90812FE49CDF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>
            <a:off x="9890636" y="3952469"/>
            <a:ext cx="611192" cy="50092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9B989BE-08A9-70C9-E016-5FD1F081051D}"/>
              </a:ext>
            </a:extLst>
          </p:cNvPr>
          <p:cNvSpPr txBox="1"/>
          <p:nvPr/>
        </p:nvSpPr>
        <p:spPr>
          <a:xfrm>
            <a:off x="10217714" y="4045526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Numeric-Filter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E22D0BA-F991-5FE6-64A8-44CC2F4160A9}"/>
              </a:ext>
            </a:extLst>
          </p:cNvPr>
          <p:cNvCxnSpPr>
            <a:cxnSpLocks/>
            <a:stCxn id="7" idx="1"/>
            <a:endCxn id="39" idx="3"/>
          </p:cNvCxnSpPr>
          <p:nvPr/>
        </p:nvCxnSpPr>
        <p:spPr>
          <a:xfrm flipH="1">
            <a:off x="6853351" y="5818536"/>
            <a:ext cx="1044775" cy="38617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A35872E-3672-0C78-8DBE-3BB02FD79940}"/>
              </a:ext>
            </a:extLst>
          </p:cNvPr>
          <p:cNvSpPr txBox="1"/>
          <p:nvPr/>
        </p:nvSpPr>
        <p:spPr>
          <a:xfrm>
            <a:off x="6923766" y="5599351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Negation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51E8755-9963-9CF3-2EF4-96E0E21ADA36}"/>
              </a:ext>
            </a:extLst>
          </p:cNvPr>
          <p:cNvCxnSpPr>
            <a:cxnSpLocks/>
            <a:stCxn id="39" idx="1"/>
            <a:endCxn id="43" idx="3"/>
          </p:cNvCxnSpPr>
          <p:nvPr/>
        </p:nvCxnSpPr>
        <p:spPr>
          <a:xfrm flipH="1" flipV="1">
            <a:off x="4293876" y="5876430"/>
            <a:ext cx="970020" cy="3282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1894F3-12D2-C71A-6C07-F89105283298}"/>
              </a:ext>
            </a:extLst>
          </p:cNvPr>
          <p:cNvSpPr txBox="1"/>
          <p:nvPr/>
        </p:nvSpPr>
        <p:spPr>
          <a:xfrm>
            <a:off x="4415189" y="5703103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Risk-For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E615271-4E7C-825B-1348-6849F7D119E7}"/>
              </a:ext>
            </a:extLst>
          </p:cNvPr>
          <p:cNvCxnSpPr>
            <a:cxnSpLocks/>
            <a:stCxn id="11" idx="3"/>
            <a:endCxn id="27" idx="1"/>
          </p:cNvCxnSpPr>
          <p:nvPr/>
        </p:nvCxnSpPr>
        <p:spPr>
          <a:xfrm>
            <a:off x="2527126" y="3018171"/>
            <a:ext cx="6080031" cy="58700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EB02A12-620C-9B2C-1443-295991114AF5}"/>
              </a:ext>
            </a:extLst>
          </p:cNvPr>
          <p:cNvSpPr txBox="1"/>
          <p:nvPr/>
        </p:nvSpPr>
        <p:spPr>
          <a:xfrm rot="350945">
            <a:off x="5136288" y="3295428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During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B45248-1FB3-0801-C656-00A20F07BCAD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D6C0D20-1F32-A5F1-07BE-C9811BB72AD0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55" name="TextBox 54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58FD4194-AEF8-B7E4-2CE2-AFD47D5F7F95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58" name="TextBox 5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0D598A1-F4E2-ADE5-0C8C-F05D7451BD7F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59" name="TextBox 5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0418FBB-017E-8A49-4DD0-31F21F486E59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62" name="TextBox 6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CAAFE9B-9C39-5DFD-7DE8-AC206626AD1D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63" name="TextBox 6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5DF388F-8642-6E1F-1629-EB4DD969B482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CA481C3-752E-CFC6-B73C-E1BF24836B1C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51" name="TextBox 50">
              <a:hlinkClick r:id="rId7" action="ppaction://hlinksldjump"/>
              <a:extLst>
                <a:ext uri="{FF2B5EF4-FFF2-40B4-BE49-F238E27FC236}">
                  <a16:creationId xmlns:a16="http://schemas.microsoft.com/office/drawing/2014/main" id="{BBE5A28A-F443-8A21-0F07-67A5CC9188C6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52" name="TextBox 51">
              <a:hlinkClick r:id="rId8" action="ppaction://hlinksldjump"/>
              <a:extLst>
                <a:ext uri="{FF2B5EF4-FFF2-40B4-BE49-F238E27FC236}">
                  <a16:creationId xmlns:a16="http://schemas.microsoft.com/office/drawing/2014/main" id="{14FF9185-FA1D-CE97-27EF-5A3A48EEB8C4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54" name="TextBox 53">
              <a:hlinkClick r:id="rId9" action="ppaction://hlinksldjump"/>
              <a:extLst>
                <a:ext uri="{FF2B5EF4-FFF2-40B4-BE49-F238E27FC236}">
                  <a16:creationId xmlns:a16="http://schemas.microsoft.com/office/drawing/2014/main" id="{3B59B786-16EB-E388-FB7C-6343F5603F9B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41671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Queries from graphs using rules – How hard can it be?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A5413F-8ED4-BB41-002B-97C5CBE309E9}"/>
              </a:ext>
            </a:extLst>
          </p:cNvPr>
          <p:cNvGrpSpPr/>
          <p:nvPr/>
        </p:nvGrpSpPr>
        <p:grpSpPr>
          <a:xfrm>
            <a:off x="7898126" y="5471240"/>
            <a:ext cx="1589455" cy="694592"/>
            <a:chOff x="705337" y="4510454"/>
            <a:chExt cx="1973617" cy="69459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7AFCAD0-9936-603A-27EA-893AD09D2367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C88638-9BFA-1C96-3B6E-D75D97DAAD9C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“not”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B7A430-3B7D-55FC-6B49-E674984BFF97}"/>
                </a:ext>
              </a:extLst>
            </p:cNvPr>
            <p:cNvSpPr txBox="1"/>
            <p:nvPr/>
          </p:nvSpPr>
          <p:spPr>
            <a:xfrm>
              <a:off x="1083866" y="4851077"/>
              <a:ext cx="1216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Negation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9AD9C2-2E41-DE53-0D41-D11E53E6B8F8}"/>
              </a:ext>
            </a:extLst>
          </p:cNvPr>
          <p:cNvGrpSpPr/>
          <p:nvPr/>
        </p:nvGrpSpPr>
        <p:grpSpPr>
          <a:xfrm>
            <a:off x="553509" y="2670875"/>
            <a:ext cx="1973617" cy="694592"/>
            <a:chOff x="705337" y="4510454"/>
            <a:chExt cx="1973617" cy="694592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2130AFA-124E-31AF-70B2-22C4815AA5A4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D4E0CD-0A2E-0A6D-C1C4-325C1F2C73F4}"/>
                </a:ext>
              </a:extLst>
            </p:cNvPr>
            <p:cNvSpPr/>
            <p:nvPr/>
          </p:nvSpPr>
          <p:spPr>
            <a:xfrm>
              <a:off x="880867" y="4624717"/>
              <a:ext cx="1622555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“hospitalized”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377216-4DEB-4471-DE83-4F373CA8ABAE}"/>
                </a:ext>
              </a:extLst>
            </p:cNvPr>
            <p:cNvSpPr txBox="1"/>
            <p:nvPr/>
          </p:nvSpPr>
          <p:spPr>
            <a:xfrm>
              <a:off x="1152573" y="4877509"/>
              <a:ext cx="1079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Encounter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118D84-CAB5-48AE-2E18-2BE65F12C7CD}"/>
              </a:ext>
            </a:extLst>
          </p:cNvPr>
          <p:cNvGrpSpPr/>
          <p:nvPr/>
        </p:nvGrpSpPr>
        <p:grpSpPr>
          <a:xfrm>
            <a:off x="3011289" y="1894665"/>
            <a:ext cx="1319982" cy="694592"/>
            <a:chOff x="705337" y="4510454"/>
            <a:chExt cx="1973617" cy="694592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E3CE902-E3DB-9B84-0A1F-C9B727E8C5D2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E29528-0C53-CC42-A79E-70F1C2114F68}"/>
                </a:ext>
              </a:extLst>
            </p:cNvPr>
            <p:cNvSpPr/>
            <p:nvPr/>
          </p:nvSpPr>
          <p:spPr>
            <a:xfrm>
              <a:off x="880867" y="4624717"/>
              <a:ext cx="1622555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“females”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49A89A-FE4E-8725-A7EB-F620D9E01B57}"/>
                </a:ext>
              </a:extLst>
            </p:cNvPr>
            <p:cNvSpPr txBox="1"/>
            <p:nvPr/>
          </p:nvSpPr>
          <p:spPr>
            <a:xfrm>
              <a:off x="1130753" y="4881756"/>
              <a:ext cx="11677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B1076D-5DE6-FEAB-EAE1-82D9B01D3083}"/>
              </a:ext>
            </a:extLst>
          </p:cNvPr>
          <p:cNvGrpSpPr/>
          <p:nvPr/>
        </p:nvGrpSpPr>
        <p:grpSpPr>
          <a:xfrm>
            <a:off x="5486705" y="1667803"/>
            <a:ext cx="1319982" cy="694592"/>
            <a:chOff x="705337" y="4510454"/>
            <a:chExt cx="1973617" cy="694592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FBF36BC-7450-10DC-AA93-83F56CC3ECA1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20CBC16-A059-2E72-4900-E3E8003656DE}"/>
                </a:ext>
              </a:extLst>
            </p:cNvPr>
            <p:cNvSpPr/>
            <p:nvPr/>
          </p:nvSpPr>
          <p:spPr>
            <a:xfrm>
              <a:off x="880867" y="4624717"/>
              <a:ext cx="1622555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“aged”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CDCA95-D87B-863B-8EF0-C0F7D2C8D48A}"/>
                </a:ext>
              </a:extLst>
            </p:cNvPr>
            <p:cNvSpPr txBox="1"/>
            <p:nvPr/>
          </p:nvSpPr>
          <p:spPr>
            <a:xfrm>
              <a:off x="1082116" y="4877509"/>
              <a:ext cx="1220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3728CD-EE1F-84B3-AE41-5BB889A2AEBC}"/>
              </a:ext>
            </a:extLst>
          </p:cNvPr>
          <p:cNvGrpSpPr/>
          <p:nvPr/>
        </p:nvGrpSpPr>
        <p:grpSpPr>
          <a:xfrm>
            <a:off x="1084463" y="4124301"/>
            <a:ext cx="1973617" cy="694592"/>
            <a:chOff x="705337" y="4510454"/>
            <a:chExt cx="1973617" cy="694592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D6A8F22A-3E33-A225-9D2D-A75D9BF309A0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3DCC6B0-03D5-AAE4-9406-F7D9CF6F2C73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“Currently”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77A87CE-4043-980C-C73E-268871CAA9B1}"/>
                </a:ext>
              </a:extLst>
            </p:cNvPr>
            <p:cNvSpPr txBox="1"/>
            <p:nvPr/>
          </p:nvSpPr>
          <p:spPr>
            <a:xfrm>
              <a:off x="705337" y="4851077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Eq-Temporal-Period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726CFC-E808-8E7C-F5D2-A77A76CF4347}"/>
              </a:ext>
            </a:extLst>
          </p:cNvPr>
          <p:cNvGrpSpPr/>
          <p:nvPr/>
        </p:nvGrpSpPr>
        <p:grpSpPr>
          <a:xfrm>
            <a:off x="8607157" y="3257877"/>
            <a:ext cx="2566958" cy="694592"/>
            <a:chOff x="705337" y="4510454"/>
            <a:chExt cx="1973617" cy="694592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4639FBD7-A2C5-0593-FF1F-973B2DB93AF6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2A91806-F397-A7C0-80FC-A9CAD35EA81B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“serum creatinine”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265207-12DE-7C20-036B-B0CC6DB0997A}"/>
                </a:ext>
              </a:extLst>
            </p:cNvPr>
            <p:cNvSpPr txBox="1"/>
            <p:nvPr/>
          </p:nvSpPr>
          <p:spPr>
            <a:xfrm>
              <a:off x="1200880" y="4874173"/>
              <a:ext cx="982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Observation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D7D725-1E8B-90D2-BE80-9EB57E053C98}"/>
              </a:ext>
            </a:extLst>
          </p:cNvPr>
          <p:cNvGrpSpPr/>
          <p:nvPr/>
        </p:nvGrpSpPr>
        <p:grpSpPr>
          <a:xfrm>
            <a:off x="9707100" y="4453396"/>
            <a:ext cx="1589455" cy="694592"/>
            <a:chOff x="705337" y="4510454"/>
            <a:chExt cx="1973617" cy="694592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F7DF3322-DF82-0C46-577C-1174195CE6F8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090688-FFBA-2409-7211-32907ACB55E5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“over 1.0”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940116-760E-8734-342D-65C2BF4EA074}"/>
                </a:ext>
              </a:extLst>
            </p:cNvPr>
            <p:cNvSpPr txBox="1"/>
            <p:nvPr/>
          </p:nvSpPr>
          <p:spPr>
            <a:xfrm>
              <a:off x="791307" y="4857750"/>
              <a:ext cx="18335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Eq-Comparison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952953D-EB30-5D78-B92F-D14D0B473EEC}"/>
              </a:ext>
            </a:extLst>
          </p:cNvPr>
          <p:cNvGrpSpPr/>
          <p:nvPr/>
        </p:nvGrpSpPr>
        <p:grpSpPr>
          <a:xfrm>
            <a:off x="7847522" y="2056291"/>
            <a:ext cx="1589455" cy="694592"/>
            <a:chOff x="705337" y="4510454"/>
            <a:chExt cx="1973617" cy="694592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76C08140-C6BB-AB05-963F-5FF3F283482B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1B5F5F-B602-D0F5-C33E-C3A1A1455EF8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“18-41”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BF5173-353B-8D1A-F00C-198DB1879EA6}"/>
                </a:ext>
              </a:extLst>
            </p:cNvPr>
            <p:cNvSpPr txBox="1"/>
            <p:nvPr/>
          </p:nvSpPr>
          <p:spPr>
            <a:xfrm>
              <a:off x="791307" y="4857750"/>
              <a:ext cx="18335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Eq-Comparison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9D00CC8-036E-1024-E261-0CDBC9F79FE8}"/>
              </a:ext>
            </a:extLst>
          </p:cNvPr>
          <p:cNvGrpSpPr/>
          <p:nvPr/>
        </p:nvGrpSpPr>
        <p:grpSpPr>
          <a:xfrm>
            <a:off x="5263896" y="5857414"/>
            <a:ext cx="1589455" cy="694592"/>
            <a:chOff x="705337" y="4510454"/>
            <a:chExt cx="1973617" cy="69459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6521BB7-CC5E-33C2-2C04-2D53F02BD6DE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2E711F-8AAC-B2B0-037A-3B1C2D1F61E2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“risk”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B2E33A-4C93-8CFD-1376-BD858BA10C4E}"/>
                </a:ext>
              </a:extLst>
            </p:cNvPr>
            <p:cNvSpPr txBox="1"/>
            <p:nvPr/>
          </p:nvSpPr>
          <p:spPr>
            <a:xfrm>
              <a:off x="1330680" y="4857750"/>
              <a:ext cx="7229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Risk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FFA42F-F4F1-1CE5-EE62-D9DE714DE274}"/>
              </a:ext>
            </a:extLst>
          </p:cNvPr>
          <p:cNvGrpSpPr/>
          <p:nvPr/>
        </p:nvGrpSpPr>
        <p:grpSpPr>
          <a:xfrm>
            <a:off x="1936194" y="5529134"/>
            <a:ext cx="2357682" cy="694592"/>
            <a:chOff x="705337" y="4510454"/>
            <a:chExt cx="1973617" cy="694592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F4DA263E-75BD-AE15-AF20-4C1754A23D91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4C778C6-4AB7-4287-6677-532D83B8A8CD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“kidney failure”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EDDA3A-1751-B706-3E7D-C619F02F99D2}"/>
                </a:ext>
              </a:extLst>
            </p:cNvPr>
            <p:cNvSpPr txBox="1"/>
            <p:nvPr/>
          </p:nvSpPr>
          <p:spPr>
            <a:xfrm>
              <a:off x="1248572" y="4874173"/>
              <a:ext cx="9033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Condition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C91873-C8B3-F000-83D1-4013B2925AB5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>
            <a:off x="1540316" y="3345707"/>
            <a:ext cx="530956" cy="77859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72A6C94-1992-ACCF-82D7-6DD314267F2D}"/>
              </a:ext>
            </a:extLst>
          </p:cNvPr>
          <p:cNvSpPr txBox="1"/>
          <p:nvPr/>
        </p:nvSpPr>
        <p:spPr>
          <a:xfrm>
            <a:off x="1852396" y="3666805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Temporality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5F32584-505B-3CE1-0D82-F782862DF553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>
            <a:off x="6806687" y="2015099"/>
            <a:ext cx="1040835" cy="3884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CEBA747-84C9-12BE-619B-FCB57289AEA8}"/>
              </a:ext>
            </a:extLst>
          </p:cNvPr>
          <p:cNvSpPr txBox="1"/>
          <p:nvPr/>
        </p:nvSpPr>
        <p:spPr>
          <a:xfrm>
            <a:off x="6824710" y="1782066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Numeric-Filter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4A7ADD-53A1-1A85-7E63-90812FE49CDF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>
            <a:off x="9890636" y="3952469"/>
            <a:ext cx="611192" cy="50092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9B989BE-08A9-70C9-E016-5FD1F081051D}"/>
              </a:ext>
            </a:extLst>
          </p:cNvPr>
          <p:cNvSpPr txBox="1"/>
          <p:nvPr/>
        </p:nvSpPr>
        <p:spPr>
          <a:xfrm>
            <a:off x="10217714" y="4045526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Numeric-Filter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E22D0BA-F991-5FE6-64A8-44CC2F4160A9}"/>
              </a:ext>
            </a:extLst>
          </p:cNvPr>
          <p:cNvCxnSpPr>
            <a:cxnSpLocks/>
            <a:stCxn id="7" idx="1"/>
            <a:endCxn id="39" idx="3"/>
          </p:cNvCxnSpPr>
          <p:nvPr/>
        </p:nvCxnSpPr>
        <p:spPr>
          <a:xfrm flipH="1">
            <a:off x="6853351" y="5818536"/>
            <a:ext cx="1044775" cy="38617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A35872E-3672-0C78-8DBE-3BB02FD79940}"/>
              </a:ext>
            </a:extLst>
          </p:cNvPr>
          <p:cNvSpPr txBox="1"/>
          <p:nvPr/>
        </p:nvSpPr>
        <p:spPr>
          <a:xfrm>
            <a:off x="6923766" y="5599351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Negation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51E8755-9963-9CF3-2EF4-96E0E21ADA36}"/>
              </a:ext>
            </a:extLst>
          </p:cNvPr>
          <p:cNvCxnSpPr>
            <a:cxnSpLocks/>
            <a:stCxn id="39" idx="1"/>
            <a:endCxn id="43" idx="3"/>
          </p:cNvCxnSpPr>
          <p:nvPr/>
        </p:nvCxnSpPr>
        <p:spPr>
          <a:xfrm flipH="1" flipV="1">
            <a:off x="4293876" y="5876430"/>
            <a:ext cx="970020" cy="3282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1894F3-12D2-C71A-6C07-F89105283298}"/>
              </a:ext>
            </a:extLst>
          </p:cNvPr>
          <p:cNvSpPr txBox="1"/>
          <p:nvPr/>
        </p:nvSpPr>
        <p:spPr>
          <a:xfrm>
            <a:off x="4415189" y="5703103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Risk-For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E615271-4E7C-825B-1348-6849F7D119E7}"/>
              </a:ext>
            </a:extLst>
          </p:cNvPr>
          <p:cNvCxnSpPr>
            <a:cxnSpLocks/>
            <a:stCxn id="11" idx="3"/>
            <a:endCxn id="27" idx="1"/>
          </p:cNvCxnSpPr>
          <p:nvPr/>
        </p:nvCxnSpPr>
        <p:spPr>
          <a:xfrm>
            <a:off x="2527126" y="3018171"/>
            <a:ext cx="6080031" cy="58700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EB02A12-620C-9B2C-1443-295991114AF5}"/>
              </a:ext>
            </a:extLst>
          </p:cNvPr>
          <p:cNvSpPr txBox="1"/>
          <p:nvPr/>
        </p:nvSpPr>
        <p:spPr>
          <a:xfrm rot="350945">
            <a:off x="5136288" y="3295428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During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1F70582-4BE5-6895-ED48-335E6E7B00FE}"/>
              </a:ext>
            </a:extLst>
          </p:cNvPr>
          <p:cNvCxnSpPr>
            <a:cxnSpLocks/>
          </p:cNvCxnSpPr>
          <p:nvPr/>
        </p:nvCxnSpPr>
        <p:spPr>
          <a:xfrm flipV="1">
            <a:off x="658822" y="1694865"/>
            <a:ext cx="2137908" cy="7916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2086387-C97E-7ED4-9ADF-F96874D51635}"/>
              </a:ext>
            </a:extLst>
          </p:cNvPr>
          <p:cNvCxnSpPr>
            <a:cxnSpLocks/>
          </p:cNvCxnSpPr>
          <p:nvPr/>
        </p:nvCxnSpPr>
        <p:spPr>
          <a:xfrm flipV="1">
            <a:off x="2836710" y="1495688"/>
            <a:ext cx="3221912" cy="1845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DA1244B-FC35-6250-41E6-02950F029324}"/>
              </a:ext>
            </a:extLst>
          </p:cNvPr>
          <p:cNvCxnSpPr>
            <a:cxnSpLocks/>
          </p:cNvCxnSpPr>
          <p:nvPr/>
        </p:nvCxnSpPr>
        <p:spPr>
          <a:xfrm>
            <a:off x="6212415" y="1479570"/>
            <a:ext cx="4665289" cy="6839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DA1A0F-5ADA-FF6C-7FB1-A46EFAFB98B4}"/>
              </a:ext>
            </a:extLst>
          </p:cNvPr>
          <p:cNvCxnSpPr>
            <a:cxnSpLocks/>
          </p:cNvCxnSpPr>
          <p:nvPr/>
        </p:nvCxnSpPr>
        <p:spPr>
          <a:xfrm>
            <a:off x="11031497" y="2241961"/>
            <a:ext cx="732611" cy="33368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AA36F15-54E8-4038-1D16-120B511FE75B}"/>
              </a:ext>
            </a:extLst>
          </p:cNvPr>
          <p:cNvCxnSpPr>
            <a:cxnSpLocks/>
          </p:cNvCxnSpPr>
          <p:nvPr/>
        </p:nvCxnSpPr>
        <p:spPr>
          <a:xfrm flipH="1">
            <a:off x="9363808" y="5636724"/>
            <a:ext cx="2274683" cy="67358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9251888-BF9D-ADD8-46CC-9C4E8A304926}"/>
              </a:ext>
            </a:extLst>
          </p:cNvPr>
          <p:cNvCxnSpPr>
            <a:cxnSpLocks/>
          </p:cNvCxnSpPr>
          <p:nvPr/>
        </p:nvCxnSpPr>
        <p:spPr>
          <a:xfrm flipH="1">
            <a:off x="6007191" y="6358598"/>
            <a:ext cx="3244487" cy="4114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AB3F9F7-1159-CBE2-437A-A8219C51D58D}"/>
              </a:ext>
            </a:extLst>
          </p:cNvPr>
          <p:cNvCxnSpPr>
            <a:cxnSpLocks/>
          </p:cNvCxnSpPr>
          <p:nvPr/>
        </p:nvCxnSpPr>
        <p:spPr>
          <a:xfrm flipH="1" flipV="1">
            <a:off x="1540316" y="6358598"/>
            <a:ext cx="4306386" cy="3625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667D15D-F540-28B2-3362-19E97132B497}"/>
              </a:ext>
            </a:extLst>
          </p:cNvPr>
          <p:cNvCxnSpPr>
            <a:cxnSpLocks/>
          </p:cNvCxnSpPr>
          <p:nvPr/>
        </p:nvCxnSpPr>
        <p:spPr>
          <a:xfrm flipH="1" flipV="1">
            <a:off x="419517" y="3130062"/>
            <a:ext cx="736242" cy="30630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D14516C-8EA0-CA1F-E560-CCFF5DD9BABC}"/>
              </a:ext>
            </a:extLst>
          </p:cNvPr>
          <p:cNvSpPr/>
          <p:nvPr/>
        </p:nvSpPr>
        <p:spPr>
          <a:xfrm>
            <a:off x="3373644" y="4039374"/>
            <a:ext cx="5752698" cy="9968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 could 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enumerate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each clinical or demographic entity (Condition, Procedure, Age, etc.) and generate 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individual SQL 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statements, then 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stitch them together</a:t>
            </a:r>
            <a:r>
              <a:rPr lang="en-US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78E5F15-8389-5734-A6DC-C0D28127D4C4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A2EA635-18D0-2C8A-99FA-6C4732496AD6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68" name="TextBox 67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37C8FB3A-B538-F359-2E35-A45F6925FE3D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69" name="TextBox 6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4DCBB59-CA99-F5C7-13AF-3722DCDB28CE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72" name="TextBox 7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6B78795-B1D0-ADCF-6139-FF5276683707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73" name="TextBox 7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0FF37FB-463F-4DCD-DAE2-4BCB00D6B338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75" name="TextBox 7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985559E-0097-909B-461D-2EF5E11BC5C6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FB4B989-8D2B-FE68-C696-D9848A02637C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59" name="TextBox 58">
              <a:hlinkClick r:id="rId7" action="ppaction://hlinksldjump"/>
              <a:extLst>
                <a:ext uri="{FF2B5EF4-FFF2-40B4-BE49-F238E27FC236}">
                  <a16:creationId xmlns:a16="http://schemas.microsoft.com/office/drawing/2014/main" id="{7FEC2BD4-E180-5098-A873-DEB2EF7E023F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63" name="TextBox 62">
              <a:hlinkClick r:id="rId8" action="ppaction://hlinksldjump"/>
              <a:extLst>
                <a:ext uri="{FF2B5EF4-FFF2-40B4-BE49-F238E27FC236}">
                  <a16:creationId xmlns:a16="http://schemas.microsoft.com/office/drawing/2014/main" id="{D3673CBD-E259-4A18-00FF-62EED045B987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64" name="TextBox 63">
              <a:hlinkClick r:id="rId9" action="ppaction://hlinksldjump"/>
              <a:extLst>
                <a:ext uri="{FF2B5EF4-FFF2-40B4-BE49-F238E27FC236}">
                  <a16:creationId xmlns:a16="http://schemas.microsoft.com/office/drawing/2014/main" id="{A0A8FBE7-98D9-2B71-88F4-EFF728685813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26558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Queries from graphs using rules – How hard can it be?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A5413F-8ED4-BB41-002B-97C5CBE309E9}"/>
              </a:ext>
            </a:extLst>
          </p:cNvPr>
          <p:cNvGrpSpPr/>
          <p:nvPr/>
        </p:nvGrpSpPr>
        <p:grpSpPr>
          <a:xfrm>
            <a:off x="7898126" y="5471240"/>
            <a:ext cx="1589455" cy="694592"/>
            <a:chOff x="705337" y="4510454"/>
            <a:chExt cx="1973617" cy="69459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7AFCAD0-9936-603A-27EA-893AD09D2367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B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C88638-9BFA-1C96-3B6E-D75D97DAAD9C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“not”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B7A430-3B7D-55FC-6B49-E674984BFF97}"/>
                </a:ext>
              </a:extLst>
            </p:cNvPr>
            <p:cNvSpPr txBox="1"/>
            <p:nvPr/>
          </p:nvSpPr>
          <p:spPr>
            <a:xfrm>
              <a:off x="1083866" y="4851077"/>
              <a:ext cx="1216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Negation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118D84-CAB5-48AE-2E18-2BE65F12C7CD}"/>
              </a:ext>
            </a:extLst>
          </p:cNvPr>
          <p:cNvGrpSpPr/>
          <p:nvPr/>
        </p:nvGrpSpPr>
        <p:grpSpPr>
          <a:xfrm>
            <a:off x="3011289" y="1894665"/>
            <a:ext cx="1319982" cy="694592"/>
            <a:chOff x="705337" y="4510454"/>
            <a:chExt cx="1973617" cy="694592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E3CE902-E3DB-9B84-0A1F-C9B727E8C5D2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E29528-0C53-CC42-A79E-70F1C2114F68}"/>
                </a:ext>
              </a:extLst>
            </p:cNvPr>
            <p:cNvSpPr/>
            <p:nvPr/>
          </p:nvSpPr>
          <p:spPr>
            <a:xfrm>
              <a:off x="880867" y="4624717"/>
              <a:ext cx="1622555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“females”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49A89A-FE4E-8725-A7EB-F620D9E01B57}"/>
                </a:ext>
              </a:extLst>
            </p:cNvPr>
            <p:cNvSpPr txBox="1"/>
            <p:nvPr/>
          </p:nvSpPr>
          <p:spPr>
            <a:xfrm>
              <a:off x="1130753" y="4881756"/>
              <a:ext cx="780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B1076D-5DE6-FEAB-EAE1-82D9B01D3083}"/>
              </a:ext>
            </a:extLst>
          </p:cNvPr>
          <p:cNvGrpSpPr/>
          <p:nvPr/>
        </p:nvGrpSpPr>
        <p:grpSpPr>
          <a:xfrm>
            <a:off x="5486705" y="1667803"/>
            <a:ext cx="1319982" cy="694592"/>
            <a:chOff x="705337" y="4510454"/>
            <a:chExt cx="1973617" cy="694592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FBF36BC-7450-10DC-AA93-83F56CC3ECA1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59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20CBC16-A059-2E72-4900-E3E8003656DE}"/>
                </a:ext>
              </a:extLst>
            </p:cNvPr>
            <p:cNvSpPr/>
            <p:nvPr/>
          </p:nvSpPr>
          <p:spPr>
            <a:xfrm>
              <a:off x="880867" y="4624717"/>
              <a:ext cx="1622555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“aged”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CDCA95-D87B-863B-8EF0-C0F7D2C8D48A}"/>
                </a:ext>
              </a:extLst>
            </p:cNvPr>
            <p:cNvSpPr txBox="1"/>
            <p:nvPr/>
          </p:nvSpPr>
          <p:spPr>
            <a:xfrm>
              <a:off x="1082116" y="4877509"/>
              <a:ext cx="1220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726CFC-E808-8E7C-F5D2-A77A76CF4347}"/>
              </a:ext>
            </a:extLst>
          </p:cNvPr>
          <p:cNvGrpSpPr/>
          <p:nvPr/>
        </p:nvGrpSpPr>
        <p:grpSpPr>
          <a:xfrm>
            <a:off x="8607157" y="3257877"/>
            <a:ext cx="2566958" cy="694592"/>
            <a:chOff x="705337" y="4510454"/>
            <a:chExt cx="1973617" cy="694592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4639FBD7-A2C5-0593-FF1F-973B2DB93AF6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2A91806-F397-A7C0-80FC-A9CAD35EA81B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“serum creatinine”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265207-12DE-7C20-036B-B0CC6DB0997A}"/>
                </a:ext>
              </a:extLst>
            </p:cNvPr>
            <p:cNvSpPr txBox="1"/>
            <p:nvPr/>
          </p:nvSpPr>
          <p:spPr>
            <a:xfrm>
              <a:off x="1200880" y="4874173"/>
              <a:ext cx="982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Observation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D7D725-1E8B-90D2-BE80-9EB57E053C98}"/>
              </a:ext>
            </a:extLst>
          </p:cNvPr>
          <p:cNvGrpSpPr/>
          <p:nvPr/>
        </p:nvGrpSpPr>
        <p:grpSpPr>
          <a:xfrm>
            <a:off x="9707100" y="4453396"/>
            <a:ext cx="1589455" cy="694592"/>
            <a:chOff x="705337" y="4510454"/>
            <a:chExt cx="1973617" cy="694592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F7DF3322-DF82-0C46-577C-1174195CE6F8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090688-FFBA-2409-7211-32907ACB55E5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“over 1.0”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940116-760E-8734-342D-65C2BF4EA074}"/>
                </a:ext>
              </a:extLst>
            </p:cNvPr>
            <p:cNvSpPr txBox="1"/>
            <p:nvPr/>
          </p:nvSpPr>
          <p:spPr>
            <a:xfrm>
              <a:off x="791307" y="4857750"/>
              <a:ext cx="1476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Eq-Comparison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952953D-EB30-5D78-B92F-D14D0B473EEC}"/>
              </a:ext>
            </a:extLst>
          </p:cNvPr>
          <p:cNvGrpSpPr/>
          <p:nvPr/>
        </p:nvGrpSpPr>
        <p:grpSpPr>
          <a:xfrm>
            <a:off x="7847522" y="2056291"/>
            <a:ext cx="1589455" cy="694592"/>
            <a:chOff x="705337" y="4510454"/>
            <a:chExt cx="1973617" cy="694592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76C08140-C6BB-AB05-963F-5FF3F283482B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1B5F5F-B602-D0F5-C33E-C3A1A1455EF8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“18-41”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BF5173-353B-8D1A-F00C-198DB1879EA6}"/>
                </a:ext>
              </a:extLst>
            </p:cNvPr>
            <p:cNvSpPr txBox="1"/>
            <p:nvPr/>
          </p:nvSpPr>
          <p:spPr>
            <a:xfrm>
              <a:off x="791307" y="4857750"/>
              <a:ext cx="1476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Eq-Comparison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9D00CC8-036E-1024-E261-0CDBC9F79FE8}"/>
              </a:ext>
            </a:extLst>
          </p:cNvPr>
          <p:cNvGrpSpPr/>
          <p:nvPr/>
        </p:nvGrpSpPr>
        <p:grpSpPr>
          <a:xfrm>
            <a:off x="5263896" y="5857414"/>
            <a:ext cx="1589455" cy="694592"/>
            <a:chOff x="705337" y="4510454"/>
            <a:chExt cx="1973617" cy="69459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6521BB7-CC5E-33C2-2C04-2D53F02BD6DE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7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2E711F-8AAC-B2B0-037A-3B1C2D1F61E2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“risk”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B2E33A-4C93-8CFD-1376-BD858BA10C4E}"/>
                </a:ext>
              </a:extLst>
            </p:cNvPr>
            <p:cNvSpPr txBox="1"/>
            <p:nvPr/>
          </p:nvSpPr>
          <p:spPr>
            <a:xfrm>
              <a:off x="1330680" y="4857750"/>
              <a:ext cx="7229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Risk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FFA42F-F4F1-1CE5-EE62-D9DE714DE274}"/>
              </a:ext>
            </a:extLst>
          </p:cNvPr>
          <p:cNvGrpSpPr/>
          <p:nvPr/>
        </p:nvGrpSpPr>
        <p:grpSpPr>
          <a:xfrm>
            <a:off x="1936194" y="5529134"/>
            <a:ext cx="2357682" cy="694592"/>
            <a:chOff x="705337" y="4510454"/>
            <a:chExt cx="1973617" cy="694592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F4DA263E-75BD-AE15-AF20-4C1754A23D91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4C778C6-4AB7-4287-6677-532D83B8A8CD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“kidney failure”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EDDA3A-1751-B706-3E7D-C619F02F99D2}"/>
                </a:ext>
              </a:extLst>
            </p:cNvPr>
            <p:cNvSpPr txBox="1"/>
            <p:nvPr/>
          </p:nvSpPr>
          <p:spPr>
            <a:xfrm>
              <a:off x="1248572" y="4874173"/>
              <a:ext cx="8297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Condition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5F32584-505B-3CE1-0D82-F782862DF553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>
            <a:off x="6806687" y="2015099"/>
            <a:ext cx="1040835" cy="3884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CEBA747-84C9-12BE-619B-FCB57289AEA8}"/>
              </a:ext>
            </a:extLst>
          </p:cNvPr>
          <p:cNvSpPr txBox="1"/>
          <p:nvPr/>
        </p:nvSpPr>
        <p:spPr>
          <a:xfrm>
            <a:off x="6824710" y="1782066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Numeric-Filter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4A7ADD-53A1-1A85-7E63-90812FE49CDF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>
            <a:off x="9890636" y="3952469"/>
            <a:ext cx="611192" cy="50092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9B989BE-08A9-70C9-E016-5FD1F081051D}"/>
              </a:ext>
            </a:extLst>
          </p:cNvPr>
          <p:cNvSpPr txBox="1"/>
          <p:nvPr/>
        </p:nvSpPr>
        <p:spPr>
          <a:xfrm>
            <a:off x="10217714" y="4045526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Numeric-Filter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E22D0BA-F991-5FE6-64A8-44CC2F4160A9}"/>
              </a:ext>
            </a:extLst>
          </p:cNvPr>
          <p:cNvCxnSpPr>
            <a:cxnSpLocks/>
            <a:stCxn id="7" idx="1"/>
            <a:endCxn id="39" idx="3"/>
          </p:cNvCxnSpPr>
          <p:nvPr/>
        </p:nvCxnSpPr>
        <p:spPr>
          <a:xfrm flipH="1">
            <a:off x="6853351" y="5818536"/>
            <a:ext cx="1044775" cy="38617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A35872E-3672-0C78-8DBE-3BB02FD79940}"/>
              </a:ext>
            </a:extLst>
          </p:cNvPr>
          <p:cNvSpPr txBox="1"/>
          <p:nvPr/>
        </p:nvSpPr>
        <p:spPr>
          <a:xfrm>
            <a:off x="6923766" y="5599351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Negation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51E8755-9963-9CF3-2EF4-96E0E21ADA36}"/>
              </a:ext>
            </a:extLst>
          </p:cNvPr>
          <p:cNvCxnSpPr>
            <a:cxnSpLocks/>
            <a:stCxn id="39" idx="1"/>
            <a:endCxn id="43" idx="3"/>
          </p:cNvCxnSpPr>
          <p:nvPr/>
        </p:nvCxnSpPr>
        <p:spPr>
          <a:xfrm flipH="1" flipV="1">
            <a:off x="4293876" y="5876430"/>
            <a:ext cx="970020" cy="3282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1894F3-12D2-C71A-6C07-F89105283298}"/>
              </a:ext>
            </a:extLst>
          </p:cNvPr>
          <p:cNvSpPr txBox="1"/>
          <p:nvPr/>
        </p:nvSpPr>
        <p:spPr>
          <a:xfrm>
            <a:off x="4415189" y="5703103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Risk-For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E615271-4E7C-825B-1348-6849F7D119E7}"/>
              </a:ext>
            </a:extLst>
          </p:cNvPr>
          <p:cNvCxnSpPr>
            <a:cxnSpLocks/>
            <a:stCxn id="78" idx="3"/>
            <a:endCxn id="27" idx="1"/>
          </p:cNvCxnSpPr>
          <p:nvPr/>
        </p:nvCxnSpPr>
        <p:spPr>
          <a:xfrm flipV="1">
            <a:off x="3396496" y="3605173"/>
            <a:ext cx="5210661" cy="11452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D84FECE4-9219-2BA0-862B-9604D200BBE0}"/>
              </a:ext>
            </a:extLst>
          </p:cNvPr>
          <p:cNvSpPr/>
          <p:nvPr/>
        </p:nvSpPr>
        <p:spPr>
          <a:xfrm>
            <a:off x="849205" y="3380199"/>
            <a:ext cx="2547291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status=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‘admitted’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09914F7-FEF7-57BF-B75A-E05F4C4482CB}"/>
              </a:ext>
            </a:extLst>
          </p:cNvPr>
          <p:cNvSpPr txBox="1"/>
          <p:nvPr/>
        </p:nvSpPr>
        <p:spPr>
          <a:xfrm>
            <a:off x="5319754" y="3349870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During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DD9FC1-81E1-70D9-E497-DE5203BBD2E3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92EB61F-6F7C-8789-C036-A7BCC644518B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22" name="TextBox 21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1EB11BD0-C3A7-E14E-3223-4A7A97BDD202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23" name="TextBox 2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B1EEB5B-C36D-4AE6-BF27-FAED1F79CEB3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24" name="TextBox 2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C133A4D-E42F-536B-FE77-77E7C15687A1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25" name="TextBox 2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15016CF-BF10-EF84-2A45-024DCC5B33D7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46" name="TextBox 4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790BF50-9D05-6B1B-39E2-6EBB8D227A16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46481B-8577-7681-3900-5638E1850127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1" name="TextBox 10">
              <a:hlinkClick r:id="rId7" action="ppaction://hlinksldjump"/>
              <a:extLst>
                <a:ext uri="{FF2B5EF4-FFF2-40B4-BE49-F238E27FC236}">
                  <a16:creationId xmlns:a16="http://schemas.microsoft.com/office/drawing/2014/main" id="{6F119603-B779-F4D2-A448-00729C9439E1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2" name="TextBox 11">
              <a:hlinkClick r:id="rId8" action="ppaction://hlinksldjump"/>
              <a:extLst>
                <a:ext uri="{FF2B5EF4-FFF2-40B4-BE49-F238E27FC236}">
                  <a16:creationId xmlns:a16="http://schemas.microsoft.com/office/drawing/2014/main" id="{3719D677-4FCC-0E1A-2546-F95ABD975183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3" name="TextBox 12">
              <a:hlinkClick r:id="rId9" action="ppaction://hlinksldjump"/>
              <a:extLst>
                <a:ext uri="{FF2B5EF4-FFF2-40B4-BE49-F238E27FC236}">
                  <a16:creationId xmlns:a16="http://schemas.microsoft.com/office/drawing/2014/main" id="{CB08A5D5-7F1A-7821-5FF9-101735A19305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28288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Queries from graphs using rules – How hard can it be?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A5413F-8ED4-BB41-002B-97C5CBE309E9}"/>
              </a:ext>
            </a:extLst>
          </p:cNvPr>
          <p:cNvGrpSpPr/>
          <p:nvPr/>
        </p:nvGrpSpPr>
        <p:grpSpPr>
          <a:xfrm>
            <a:off x="7898126" y="5471240"/>
            <a:ext cx="1589455" cy="694592"/>
            <a:chOff x="705337" y="4510454"/>
            <a:chExt cx="1973617" cy="69459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7AFCAD0-9936-603A-27EA-893AD09D2367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B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C88638-9BFA-1C96-3B6E-D75D97DAAD9C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“not”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B7A430-3B7D-55FC-6B49-E674984BFF97}"/>
                </a:ext>
              </a:extLst>
            </p:cNvPr>
            <p:cNvSpPr txBox="1"/>
            <p:nvPr/>
          </p:nvSpPr>
          <p:spPr>
            <a:xfrm>
              <a:off x="1083866" y="4851077"/>
              <a:ext cx="1216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Negation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B1076D-5DE6-FEAB-EAE1-82D9B01D3083}"/>
              </a:ext>
            </a:extLst>
          </p:cNvPr>
          <p:cNvGrpSpPr/>
          <p:nvPr/>
        </p:nvGrpSpPr>
        <p:grpSpPr>
          <a:xfrm>
            <a:off x="5486705" y="1667803"/>
            <a:ext cx="1319982" cy="694592"/>
            <a:chOff x="705337" y="4510454"/>
            <a:chExt cx="1973617" cy="694592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FBF36BC-7450-10DC-AA93-83F56CC3ECA1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59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20CBC16-A059-2E72-4900-E3E8003656DE}"/>
                </a:ext>
              </a:extLst>
            </p:cNvPr>
            <p:cNvSpPr/>
            <p:nvPr/>
          </p:nvSpPr>
          <p:spPr>
            <a:xfrm>
              <a:off x="880867" y="4624717"/>
              <a:ext cx="1622555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“aged”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CDCA95-D87B-863B-8EF0-C0F7D2C8D48A}"/>
                </a:ext>
              </a:extLst>
            </p:cNvPr>
            <p:cNvSpPr txBox="1"/>
            <p:nvPr/>
          </p:nvSpPr>
          <p:spPr>
            <a:xfrm>
              <a:off x="1082116" y="4877509"/>
              <a:ext cx="12200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726CFC-E808-8E7C-F5D2-A77A76CF4347}"/>
              </a:ext>
            </a:extLst>
          </p:cNvPr>
          <p:cNvGrpSpPr/>
          <p:nvPr/>
        </p:nvGrpSpPr>
        <p:grpSpPr>
          <a:xfrm>
            <a:off x="8607157" y="3257877"/>
            <a:ext cx="2566958" cy="694592"/>
            <a:chOff x="705337" y="4510454"/>
            <a:chExt cx="1973617" cy="694592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4639FBD7-A2C5-0593-FF1F-973B2DB93AF6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2A91806-F397-A7C0-80FC-A9CAD35EA81B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“serum creatinine”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265207-12DE-7C20-036B-B0CC6DB0997A}"/>
                </a:ext>
              </a:extLst>
            </p:cNvPr>
            <p:cNvSpPr txBox="1"/>
            <p:nvPr/>
          </p:nvSpPr>
          <p:spPr>
            <a:xfrm>
              <a:off x="1200880" y="4874173"/>
              <a:ext cx="982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Observation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D7D725-1E8B-90D2-BE80-9EB57E053C98}"/>
              </a:ext>
            </a:extLst>
          </p:cNvPr>
          <p:cNvGrpSpPr/>
          <p:nvPr/>
        </p:nvGrpSpPr>
        <p:grpSpPr>
          <a:xfrm>
            <a:off x="9707100" y="4453396"/>
            <a:ext cx="1589455" cy="694592"/>
            <a:chOff x="705337" y="4510454"/>
            <a:chExt cx="1973617" cy="694592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F7DF3322-DF82-0C46-577C-1174195CE6F8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090688-FFBA-2409-7211-32907ACB55E5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“over 1.0”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940116-760E-8734-342D-65C2BF4EA074}"/>
                </a:ext>
              </a:extLst>
            </p:cNvPr>
            <p:cNvSpPr txBox="1"/>
            <p:nvPr/>
          </p:nvSpPr>
          <p:spPr>
            <a:xfrm>
              <a:off x="791307" y="4857750"/>
              <a:ext cx="1476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Eq-Comparison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952953D-EB30-5D78-B92F-D14D0B473EEC}"/>
              </a:ext>
            </a:extLst>
          </p:cNvPr>
          <p:cNvGrpSpPr/>
          <p:nvPr/>
        </p:nvGrpSpPr>
        <p:grpSpPr>
          <a:xfrm>
            <a:off x="7847522" y="2056291"/>
            <a:ext cx="1589455" cy="694592"/>
            <a:chOff x="705337" y="4510454"/>
            <a:chExt cx="1973617" cy="694592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76C08140-C6BB-AB05-963F-5FF3F283482B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D1B5F5F-B602-D0F5-C33E-C3A1A1455EF8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“18-41”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BF5173-353B-8D1A-F00C-198DB1879EA6}"/>
                </a:ext>
              </a:extLst>
            </p:cNvPr>
            <p:cNvSpPr txBox="1"/>
            <p:nvPr/>
          </p:nvSpPr>
          <p:spPr>
            <a:xfrm>
              <a:off x="791307" y="4857750"/>
              <a:ext cx="1476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Eq-Comparison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9D00CC8-036E-1024-E261-0CDBC9F79FE8}"/>
              </a:ext>
            </a:extLst>
          </p:cNvPr>
          <p:cNvGrpSpPr/>
          <p:nvPr/>
        </p:nvGrpSpPr>
        <p:grpSpPr>
          <a:xfrm>
            <a:off x="5263896" y="5857414"/>
            <a:ext cx="1589455" cy="694592"/>
            <a:chOff x="705337" y="4510454"/>
            <a:chExt cx="1973617" cy="69459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6521BB7-CC5E-33C2-2C04-2D53F02BD6DE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7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2E711F-8AAC-B2B0-037A-3B1C2D1F61E2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“risk”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B2E33A-4C93-8CFD-1376-BD858BA10C4E}"/>
                </a:ext>
              </a:extLst>
            </p:cNvPr>
            <p:cNvSpPr txBox="1"/>
            <p:nvPr/>
          </p:nvSpPr>
          <p:spPr>
            <a:xfrm>
              <a:off x="1330680" y="4857750"/>
              <a:ext cx="7229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Risk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FFA42F-F4F1-1CE5-EE62-D9DE714DE274}"/>
              </a:ext>
            </a:extLst>
          </p:cNvPr>
          <p:cNvGrpSpPr/>
          <p:nvPr/>
        </p:nvGrpSpPr>
        <p:grpSpPr>
          <a:xfrm>
            <a:off x="1936194" y="5529134"/>
            <a:ext cx="2357682" cy="694592"/>
            <a:chOff x="705337" y="4510454"/>
            <a:chExt cx="1973617" cy="694592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F4DA263E-75BD-AE15-AF20-4C1754A23D91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4C778C6-4AB7-4287-6677-532D83B8A8CD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“kidney failure”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EDDA3A-1751-B706-3E7D-C619F02F99D2}"/>
                </a:ext>
              </a:extLst>
            </p:cNvPr>
            <p:cNvSpPr txBox="1"/>
            <p:nvPr/>
          </p:nvSpPr>
          <p:spPr>
            <a:xfrm>
              <a:off x="1248572" y="4874173"/>
              <a:ext cx="8297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Condition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5F32584-505B-3CE1-0D82-F782862DF553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>
            <a:off x="6806687" y="2015099"/>
            <a:ext cx="1040835" cy="38848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CEBA747-84C9-12BE-619B-FCB57289AEA8}"/>
              </a:ext>
            </a:extLst>
          </p:cNvPr>
          <p:cNvSpPr txBox="1"/>
          <p:nvPr/>
        </p:nvSpPr>
        <p:spPr>
          <a:xfrm>
            <a:off x="6824710" y="1782066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Numeric-Filter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4A7ADD-53A1-1A85-7E63-90812FE49CDF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>
            <a:off x="9890636" y="3952469"/>
            <a:ext cx="611192" cy="50092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9B989BE-08A9-70C9-E016-5FD1F081051D}"/>
              </a:ext>
            </a:extLst>
          </p:cNvPr>
          <p:cNvSpPr txBox="1"/>
          <p:nvPr/>
        </p:nvSpPr>
        <p:spPr>
          <a:xfrm>
            <a:off x="10217714" y="4045526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Numeric-Filter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E22D0BA-F991-5FE6-64A8-44CC2F4160A9}"/>
              </a:ext>
            </a:extLst>
          </p:cNvPr>
          <p:cNvCxnSpPr>
            <a:cxnSpLocks/>
            <a:stCxn id="7" idx="1"/>
            <a:endCxn id="39" idx="3"/>
          </p:cNvCxnSpPr>
          <p:nvPr/>
        </p:nvCxnSpPr>
        <p:spPr>
          <a:xfrm flipH="1">
            <a:off x="6853351" y="5818536"/>
            <a:ext cx="1044775" cy="38617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A35872E-3672-0C78-8DBE-3BB02FD79940}"/>
              </a:ext>
            </a:extLst>
          </p:cNvPr>
          <p:cNvSpPr txBox="1"/>
          <p:nvPr/>
        </p:nvSpPr>
        <p:spPr>
          <a:xfrm>
            <a:off x="6923766" y="5599351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Negation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51E8755-9963-9CF3-2EF4-96E0E21ADA36}"/>
              </a:ext>
            </a:extLst>
          </p:cNvPr>
          <p:cNvCxnSpPr>
            <a:cxnSpLocks/>
            <a:stCxn id="39" idx="1"/>
            <a:endCxn id="43" idx="3"/>
          </p:cNvCxnSpPr>
          <p:nvPr/>
        </p:nvCxnSpPr>
        <p:spPr>
          <a:xfrm flipH="1" flipV="1">
            <a:off x="4293876" y="5876430"/>
            <a:ext cx="970020" cy="3282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1894F3-12D2-C71A-6C07-F89105283298}"/>
              </a:ext>
            </a:extLst>
          </p:cNvPr>
          <p:cNvSpPr txBox="1"/>
          <p:nvPr/>
        </p:nvSpPr>
        <p:spPr>
          <a:xfrm>
            <a:off x="4415189" y="5703103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Risk-For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E615271-4E7C-825B-1348-6849F7D119E7}"/>
              </a:ext>
            </a:extLst>
          </p:cNvPr>
          <p:cNvCxnSpPr>
            <a:cxnSpLocks/>
            <a:stCxn id="5" idx="3"/>
            <a:endCxn id="27" idx="1"/>
          </p:cNvCxnSpPr>
          <p:nvPr/>
        </p:nvCxnSpPr>
        <p:spPr>
          <a:xfrm flipV="1">
            <a:off x="3396496" y="3605173"/>
            <a:ext cx="5210661" cy="11452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2ACD5A5-94D0-FC21-90D6-E2BF1856C087}"/>
              </a:ext>
            </a:extLst>
          </p:cNvPr>
          <p:cNvSpPr/>
          <p:nvPr/>
        </p:nvSpPr>
        <p:spPr>
          <a:xfrm>
            <a:off x="849205" y="3380199"/>
            <a:ext cx="2547291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status=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‘admitted’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3FBB99-DA4E-4BFA-7DB3-EE567C66A74C}"/>
              </a:ext>
            </a:extLst>
          </p:cNvPr>
          <p:cNvSpPr/>
          <p:nvPr/>
        </p:nvSpPr>
        <p:spPr>
          <a:xfrm>
            <a:off x="2060422" y="2034858"/>
            <a:ext cx="2133510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sex=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‘female’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0510E0-4C73-53D7-54C6-BC66DE791F24}"/>
              </a:ext>
            </a:extLst>
          </p:cNvPr>
          <p:cNvSpPr txBox="1"/>
          <p:nvPr/>
        </p:nvSpPr>
        <p:spPr>
          <a:xfrm>
            <a:off x="5319754" y="3349870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During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BB721C-453E-E249-890A-03347F5B4702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870D3C-A3D4-DB39-A901-51262ACADE71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7" name="TextBox 16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8FC61456-E164-F3F8-0C10-4AB1A928F070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22" name="TextBox 2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6037F97-5A81-927E-0248-5462275C5F9C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23" name="TextBox 2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E52F3A2-D9A4-CA72-F4BA-8724613CE14B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24" name="TextBox 2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DB27697-B649-BC74-79F7-B33085A4E8C5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5" name="TextBox 2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2214FB0-6875-63E8-26F1-EA10B3300381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712F2D-2B1D-67E0-7F8C-5C0EEEDC09EE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4" name="TextBox 13">
              <a:hlinkClick r:id="rId7" action="ppaction://hlinksldjump"/>
              <a:extLst>
                <a:ext uri="{FF2B5EF4-FFF2-40B4-BE49-F238E27FC236}">
                  <a16:creationId xmlns:a16="http://schemas.microsoft.com/office/drawing/2014/main" id="{54E892D4-F981-BABE-28D4-812E6EE0859D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5" name="TextBox 14">
              <a:hlinkClick r:id="rId8" action="ppaction://hlinksldjump"/>
              <a:extLst>
                <a:ext uri="{FF2B5EF4-FFF2-40B4-BE49-F238E27FC236}">
                  <a16:creationId xmlns:a16="http://schemas.microsoft.com/office/drawing/2014/main" id="{61179E8D-5D9D-696D-D013-A562348BE5F6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6" name="TextBox 15">
              <a:hlinkClick r:id="rId9" action="ppaction://hlinksldjump"/>
              <a:extLst>
                <a:ext uri="{FF2B5EF4-FFF2-40B4-BE49-F238E27FC236}">
                  <a16:creationId xmlns:a16="http://schemas.microsoft.com/office/drawing/2014/main" id="{33F215B4-5295-0F91-C3A8-ACA3AC45929D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02564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Queries from graphs using rules – How hard can it be?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A5413F-8ED4-BB41-002B-97C5CBE309E9}"/>
              </a:ext>
            </a:extLst>
          </p:cNvPr>
          <p:cNvGrpSpPr/>
          <p:nvPr/>
        </p:nvGrpSpPr>
        <p:grpSpPr>
          <a:xfrm>
            <a:off x="7898126" y="5471240"/>
            <a:ext cx="1589455" cy="694592"/>
            <a:chOff x="705337" y="4510454"/>
            <a:chExt cx="1973617" cy="69459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7AFCAD0-9936-603A-27EA-893AD09D2367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B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C88638-9BFA-1C96-3B6E-D75D97DAAD9C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“not”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B7A430-3B7D-55FC-6B49-E674984BFF97}"/>
                </a:ext>
              </a:extLst>
            </p:cNvPr>
            <p:cNvSpPr txBox="1"/>
            <p:nvPr/>
          </p:nvSpPr>
          <p:spPr>
            <a:xfrm>
              <a:off x="1083866" y="4851077"/>
              <a:ext cx="1216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Negation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726CFC-E808-8E7C-F5D2-A77A76CF4347}"/>
              </a:ext>
            </a:extLst>
          </p:cNvPr>
          <p:cNvGrpSpPr/>
          <p:nvPr/>
        </p:nvGrpSpPr>
        <p:grpSpPr>
          <a:xfrm>
            <a:off x="8607157" y="3257877"/>
            <a:ext cx="2566958" cy="694592"/>
            <a:chOff x="705337" y="4510454"/>
            <a:chExt cx="1973617" cy="694592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4639FBD7-A2C5-0593-FF1F-973B2DB93AF6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2A91806-F397-A7C0-80FC-A9CAD35EA81B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“serum creatinine”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265207-12DE-7C20-036B-B0CC6DB0997A}"/>
                </a:ext>
              </a:extLst>
            </p:cNvPr>
            <p:cNvSpPr txBox="1"/>
            <p:nvPr/>
          </p:nvSpPr>
          <p:spPr>
            <a:xfrm>
              <a:off x="1200880" y="4874173"/>
              <a:ext cx="982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Observation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D7D725-1E8B-90D2-BE80-9EB57E053C98}"/>
              </a:ext>
            </a:extLst>
          </p:cNvPr>
          <p:cNvGrpSpPr/>
          <p:nvPr/>
        </p:nvGrpSpPr>
        <p:grpSpPr>
          <a:xfrm>
            <a:off x="9707100" y="4453396"/>
            <a:ext cx="1589455" cy="694592"/>
            <a:chOff x="705337" y="4510454"/>
            <a:chExt cx="1973617" cy="694592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F7DF3322-DF82-0C46-577C-1174195CE6F8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090688-FFBA-2409-7211-32907ACB55E5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“over 1.0”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940116-760E-8734-342D-65C2BF4EA074}"/>
                </a:ext>
              </a:extLst>
            </p:cNvPr>
            <p:cNvSpPr txBox="1"/>
            <p:nvPr/>
          </p:nvSpPr>
          <p:spPr>
            <a:xfrm>
              <a:off x="791307" y="4857750"/>
              <a:ext cx="1476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Eq-Comparison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9D00CC8-036E-1024-E261-0CDBC9F79FE8}"/>
              </a:ext>
            </a:extLst>
          </p:cNvPr>
          <p:cNvGrpSpPr/>
          <p:nvPr/>
        </p:nvGrpSpPr>
        <p:grpSpPr>
          <a:xfrm>
            <a:off x="5263896" y="5857414"/>
            <a:ext cx="1589455" cy="694592"/>
            <a:chOff x="705337" y="4510454"/>
            <a:chExt cx="1973617" cy="69459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6521BB7-CC5E-33C2-2C04-2D53F02BD6DE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7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2E711F-8AAC-B2B0-037A-3B1C2D1F61E2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“risk”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B2E33A-4C93-8CFD-1376-BD858BA10C4E}"/>
                </a:ext>
              </a:extLst>
            </p:cNvPr>
            <p:cNvSpPr txBox="1"/>
            <p:nvPr/>
          </p:nvSpPr>
          <p:spPr>
            <a:xfrm>
              <a:off x="1330680" y="4857750"/>
              <a:ext cx="7229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Risk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FFA42F-F4F1-1CE5-EE62-D9DE714DE274}"/>
              </a:ext>
            </a:extLst>
          </p:cNvPr>
          <p:cNvGrpSpPr/>
          <p:nvPr/>
        </p:nvGrpSpPr>
        <p:grpSpPr>
          <a:xfrm>
            <a:off x="1936194" y="5529134"/>
            <a:ext cx="2357682" cy="694592"/>
            <a:chOff x="705337" y="4510454"/>
            <a:chExt cx="1973617" cy="694592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F4DA263E-75BD-AE15-AF20-4C1754A23D91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4C778C6-4AB7-4287-6677-532D83B8A8CD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“kidney failure”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EDDA3A-1751-B706-3E7D-C619F02F99D2}"/>
                </a:ext>
              </a:extLst>
            </p:cNvPr>
            <p:cNvSpPr txBox="1"/>
            <p:nvPr/>
          </p:nvSpPr>
          <p:spPr>
            <a:xfrm>
              <a:off x="1248572" y="4874173"/>
              <a:ext cx="8297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Condition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4A7ADD-53A1-1A85-7E63-90812FE49CDF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>
            <a:off x="9890636" y="3952469"/>
            <a:ext cx="611192" cy="50092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9B989BE-08A9-70C9-E016-5FD1F081051D}"/>
              </a:ext>
            </a:extLst>
          </p:cNvPr>
          <p:cNvSpPr txBox="1"/>
          <p:nvPr/>
        </p:nvSpPr>
        <p:spPr>
          <a:xfrm>
            <a:off x="10217714" y="4045526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Numeric-Filter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E22D0BA-F991-5FE6-64A8-44CC2F4160A9}"/>
              </a:ext>
            </a:extLst>
          </p:cNvPr>
          <p:cNvCxnSpPr>
            <a:cxnSpLocks/>
            <a:stCxn id="7" idx="1"/>
            <a:endCxn id="39" idx="3"/>
          </p:cNvCxnSpPr>
          <p:nvPr/>
        </p:nvCxnSpPr>
        <p:spPr>
          <a:xfrm flipH="1">
            <a:off x="6853351" y="5818536"/>
            <a:ext cx="1044775" cy="38617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A35872E-3672-0C78-8DBE-3BB02FD79940}"/>
              </a:ext>
            </a:extLst>
          </p:cNvPr>
          <p:cNvSpPr txBox="1"/>
          <p:nvPr/>
        </p:nvSpPr>
        <p:spPr>
          <a:xfrm>
            <a:off x="6923766" y="5599351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Negation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51E8755-9963-9CF3-2EF4-96E0E21ADA36}"/>
              </a:ext>
            </a:extLst>
          </p:cNvPr>
          <p:cNvCxnSpPr>
            <a:cxnSpLocks/>
            <a:stCxn id="39" idx="1"/>
            <a:endCxn id="43" idx="3"/>
          </p:cNvCxnSpPr>
          <p:nvPr/>
        </p:nvCxnSpPr>
        <p:spPr>
          <a:xfrm flipH="1" flipV="1">
            <a:off x="4293876" y="5876430"/>
            <a:ext cx="970020" cy="3282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1894F3-12D2-C71A-6C07-F89105283298}"/>
              </a:ext>
            </a:extLst>
          </p:cNvPr>
          <p:cNvSpPr txBox="1"/>
          <p:nvPr/>
        </p:nvSpPr>
        <p:spPr>
          <a:xfrm>
            <a:off x="4415189" y="5703103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Risk-For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E615271-4E7C-825B-1348-6849F7D119E7}"/>
              </a:ext>
            </a:extLst>
          </p:cNvPr>
          <p:cNvCxnSpPr>
            <a:cxnSpLocks/>
            <a:stCxn id="76" idx="3"/>
            <a:endCxn id="27" idx="1"/>
          </p:cNvCxnSpPr>
          <p:nvPr/>
        </p:nvCxnSpPr>
        <p:spPr>
          <a:xfrm flipV="1">
            <a:off x="3396496" y="3605173"/>
            <a:ext cx="5210661" cy="11452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25D8229-F440-1926-E8F7-59FE7ECBD89C}"/>
              </a:ext>
            </a:extLst>
          </p:cNvPr>
          <p:cNvSpPr/>
          <p:nvPr/>
        </p:nvSpPr>
        <p:spPr>
          <a:xfrm>
            <a:off x="849205" y="3380199"/>
            <a:ext cx="2547291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status=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‘admitted’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105D5-9883-C865-95E9-2FA7282BC45B}"/>
              </a:ext>
            </a:extLst>
          </p:cNvPr>
          <p:cNvSpPr/>
          <p:nvPr/>
        </p:nvSpPr>
        <p:spPr>
          <a:xfrm>
            <a:off x="2060422" y="2034858"/>
            <a:ext cx="2133510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sex=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‘female’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206CD1-B76F-D2B9-5D9A-1C6681AFC568}"/>
              </a:ext>
            </a:extLst>
          </p:cNvPr>
          <p:cNvSpPr/>
          <p:nvPr/>
        </p:nvSpPr>
        <p:spPr>
          <a:xfrm>
            <a:off x="5479454" y="1827294"/>
            <a:ext cx="3127703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age &gt;= 18 and age &lt;= 41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DCD431-D790-8DB9-686F-EC4772A458EA}"/>
              </a:ext>
            </a:extLst>
          </p:cNvPr>
          <p:cNvSpPr txBox="1"/>
          <p:nvPr/>
        </p:nvSpPr>
        <p:spPr>
          <a:xfrm>
            <a:off x="5319754" y="3349870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During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52BD58-A783-9DA2-6976-A11155205BF4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09369FA-46D3-A038-5838-3D9FE0A1880E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7" name="TextBox 16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40B67FC1-2370-BD7C-64DF-70316EA3E5E4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8" name="TextBox 1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2176440-6EE9-1BAE-AE57-BC9A9A2EF691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9" name="TextBox 1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B74079B-2643-5A29-268F-0A5B3F984BC8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20" name="TextBox 1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22D3A74-9471-45CF-84AD-04D85FA850FB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1" name="TextBox 2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86DC649-9429-03F7-EE00-AB846DA92D99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996A15-FAC2-813F-EB47-3A016AAA3C0A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4" name="TextBox 13">
              <a:hlinkClick r:id="rId7" action="ppaction://hlinksldjump"/>
              <a:extLst>
                <a:ext uri="{FF2B5EF4-FFF2-40B4-BE49-F238E27FC236}">
                  <a16:creationId xmlns:a16="http://schemas.microsoft.com/office/drawing/2014/main" id="{00900A8C-6A65-EA69-616B-9C1FF0F5B499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5" name="TextBox 14">
              <a:hlinkClick r:id="rId8" action="ppaction://hlinksldjump"/>
              <a:extLst>
                <a:ext uri="{FF2B5EF4-FFF2-40B4-BE49-F238E27FC236}">
                  <a16:creationId xmlns:a16="http://schemas.microsoft.com/office/drawing/2014/main" id="{EDB9414E-85B7-529D-2D0A-5F19FE24EC9B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6" name="TextBox 15">
              <a:hlinkClick r:id="rId9" action="ppaction://hlinksldjump"/>
              <a:extLst>
                <a:ext uri="{FF2B5EF4-FFF2-40B4-BE49-F238E27FC236}">
                  <a16:creationId xmlns:a16="http://schemas.microsoft.com/office/drawing/2014/main" id="{9F881401-A9C4-6FFA-422A-C20EEE7814E0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714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5" y="2028616"/>
            <a:ext cx="918471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Expensive – between 2004 &amp; 2016, mean costs: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Phase I: $3.8m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Phase II: $13.3m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Phase III: $19.8m.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Finding and maintaining eligible, representative patients time-consuming and costly.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Eligibility criteria –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inclusion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exclusion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requirements of eligible patients – often complex; some argue overly restrictive.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Patients recruited tend to be whiter and more affluent than populations at large.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5" y="864878"/>
            <a:ext cx="52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- challenges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279B6-E15D-944C-FF89-CF5DAF5CFA37}"/>
              </a:ext>
            </a:extLst>
          </p:cNvPr>
          <p:cNvSpPr txBox="1"/>
          <p:nvPr/>
        </p:nvSpPr>
        <p:spPr>
          <a:xfrm>
            <a:off x="0" y="5996226"/>
            <a:ext cx="82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Sources: </a:t>
            </a: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</a:rPr>
              <a:t>Sertkaya</a:t>
            </a:r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, Aylin, et al. "Key cost drivers of pharmaceutical clinical trials in the United States." Clinical Trials 13.2 (2016): 117-126.</a:t>
            </a: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G. Frank. Current challenges in clinical trial patient recruitment and enrollment. </a:t>
            </a:r>
            <a:r>
              <a:rPr lang="en-US" sz="10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SoCRA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Source, 2(February):30–38, 2004.</a:t>
            </a: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C. Heller, J. E. Balls-Berry, J. D. Nery, P. J. Erwin, D. Littleton, M. Kim, and W. P. </a:t>
            </a:r>
            <a:r>
              <a:rPr lang="en-US" sz="10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Kuo</a:t>
            </a:r>
            <a:r>
              <a:rPr lang="en-US" sz="10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Strategies addressing barriers to clinical trial enrollment of underrepresented populations: a systematic review. Contemporary clinical trials, 39(2):169–182, 2014.</a:t>
            </a:r>
          </a:p>
          <a:p>
            <a:endParaRPr lang="en-US" sz="1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B802E8-0F32-70D0-3BE6-2F0D8009CCBB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13" name="TextBox 12">
              <a:hlinkClick r:id="rId3" action="ppaction://hlinksldjump"/>
              <a:extLst>
                <a:ext uri="{FF2B5EF4-FFF2-40B4-BE49-F238E27FC236}">
                  <a16:creationId xmlns:a16="http://schemas.microsoft.com/office/drawing/2014/main" id="{EB6023BA-0AE3-F985-EFAA-941262850A31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4" name="TextBox 13">
              <a:hlinkClick r:id="rId4" action="ppaction://hlinksldjump"/>
              <a:extLst>
                <a:ext uri="{FF2B5EF4-FFF2-40B4-BE49-F238E27FC236}">
                  <a16:creationId xmlns:a16="http://schemas.microsoft.com/office/drawing/2014/main" id="{D6084CC5-774F-F185-26D7-C07ACD789CFD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5" name="TextBox 14">
              <a:hlinkClick r:id="rId5" action="ppaction://hlinksldjump"/>
              <a:extLst>
                <a:ext uri="{FF2B5EF4-FFF2-40B4-BE49-F238E27FC236}">
                  <a16:creationId xmlns:a16="http://schemas.microsoft.com/office/drawing/2014/main" id="{EBC6C0BC-6093-43E9-D606-1072C1971D52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6" name="TextBox 15">
              <a:hlinkClick r:id="rId6" action="ppaction://hlinksldjump"/>
              <a:extLst>
                <a:ext uri="{FF2B5EF4-FFF2-40B4-BE49-F238E27FC236}">
                  <a16:creationId xmlns:a16="http://schemas.microsoft.com/office/drawing/2014/main" id="{2FC28474-9713-129A-5E0D-052FF6E9FD8F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7" name="TextBox 16">
              <a:hlinkClick r:id="rId7" action="ppaction://hlinksldjump"/>
              <a:extLst>
                <a:ext uri="{FF2B5EF4-FFF2-40B4-BE49-F238E27FC236}">
                  <a16:creationId xmlns:a16="http://schemas.microsoft.com/office/drawing/2014/main" id="{E04EAFEA-A7FD-2B4B-A9E3-9004CC273E9E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492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Queries from graphs using rules – How hard can it be?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A5413F-8ED4-BB41-002B-97C5CBE309E9}"/>
              </a:ext>
            </a:extLst>
          </p:cNvPr>
          <p:cNvGrpSpPr/>
          <p:nvPr/>
        </p:nvGrpSpPr>
        <p:grpSpPr>
          <a:xfrm>
            <a:off x="7898126" y="5471240"/>
            <a:ext cx="1589455" cy="694592"/>
            <a:chOff x="705337" y="4510454"/>
            <a:chExt cx="1973617" cy="69459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7AFCAD0-9936-603A-27EA-893AD09D2367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B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C88638-9BFA-1C96-3B6E-D75D97DAAD9C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“not”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B7A430-3B7D-55FC-6B49-E674984BFF97}"/>
                </a:ext>
              </a:extLst>
            </p:cNvPr>
            <p:cNvSpPr txBox="1"/>
            <p:nvPr/>
          </p:nvSpPr>
          <p:spPr>
            <a:xfrm>
              <a:off x="1083866" y="4851077"/>
              <a:ext cx="1216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Negation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726CFC-E808-8E7C-F5D2-A77A76CF4347}"/>
              </a:ext>
            </a:extLst>
          </p:cNvPr>
          <p:cNvGrpSpPr/>
          <p:nvPr/>
        </p:nvGrpSpPr>
        <p:grpSpPr>
          <a:xfrm>
            <a:off x="8607157" y="3257877"/>
            <a:ext cx="2566958" cy="694592"/>
            <a:chOff x="705337" y="4510454"/>
            <a:chExt cx="1973617" cy="694592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4639FBD7-A2C5-0593-FF1F-973B2DB93AF6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2A91806-F397-A7C0-80FC-A9CAD35EA81B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“serum creatinine”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265207-12DE-7C20-036B-B0CC6DB0997A}"/>
                </a:ext>
              </a:extLst>
            </p:cNvPr>
            <p:cNvSpPr txBox="1"/>
            <p:nvPr/>
          </p:nvSpPr>
          <p:spPr>
            <a:xfrm>
              <a:off x="1200880" y="4874173"/>
              <a:ext cx="9825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Observation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D7D725-1E8B-90D2-BE80-9EB57E053C98}"/>
              </a:ext>
            </a:extLst>
          </p:cNvPr>
          <p:cNvGrpSpPr/>
          <p:nvPr/>
        </p:nvGrpSpPr>
        <p:grpSpPr>
          <a:xfrm>
            <a:off x="9707100" y="4453396"/>
            <a:ext cx="1589455" cy="694592"/>
            <a:chOff x="705337" y="4510454"/>
            <a:chExt cx="1973617" cy="694592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F7DF3322-DF82-0C46-577C-1174195CE6F8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090688-FFBA-2409-7211-32907ACB55E5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“over 1.0”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A940116-760E-8734-342D-65C2BF4EA074}"/>
                </a:ext>
              </a:extLst>
            </p:cNvPr>
            <p:cNvSpPr txBox="1"/>
            <p:nvPr/>
          </p:nvSpPr>
          <p:spPr>
            <a:xfrm>
              <a:off x="791307" y="4857750"/>
              <a:ext cx="14766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Eq-Comparison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9D00CC8-036E-1024-E261-0CDBC9F79FE8}"/>
              </a:ext>
            </a:extLst>
          </p:cNvPr>
          <p:cNvGrpSpPr/>
          <p:nvPr/>
        </p:nvGrpSpPr>
        <p:grpSpPr>
          <a:xfrm>
            <a:off x="5263896" y="5857414"/>
            <a:ext cx="1589455" cy="694592"/>
            <a:chOff x="705337" y="4510454"/>
            <a:chExt cx="1973617" cy="69459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6521BB7-CC5E-33C2-2C04-2D53F02BD6DE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7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2E711F-8AAC-B2B0-037A-3B1C2D1F61E2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“risk”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B2E33A-4C93-8CFD-1376-BD858BA10C4E}"/>
                </a:ext>
              </a:extLst>
            </p:cNvPr>
            <p:cNvSpPr txBox="1"/>
            <p:nvPr/>
          </p:nvSpPr>
          <p:spPr>
            <a:xfrm>
              <a:off x="1330680" y="4857750"/>
              <a:ext cx="7229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Risk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FFA42F-F4F1-1CE5-EE62-D9DE714DE274}"/>
              </a:ext>
            </a:extLst>
          </p:cNvPr>
          <p:cNvGrpSpPr/>
          <p:nvPr/>
        </p:nvGrpSpPr>
        <p:grpSpPr>
          <a:xfrm>
            <a:off x="1936194" y="5529134"/>
            <a:ext cx="2357682" cy="694592"/>
            <a:chOff x="705337" y="4510454"/>
            <a:chExt cx="1973617" cy="694592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F4DA263E-75BD-AE15-AF20-4C1754A23D91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4C778C6-4AB7-4287-6677-532D83B8A8CD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“kidney failure”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EDDA3A-1751-B706-3E7D-C619F02F99D2}"/>
                </a:ext>
              </a:extLst>
            </p:cNvPr>
            <p:cNvSpPr txBox="1"/>
            <p:nvPr/>
          </p:nvSpPr>
          <p:spPr>
            <a:xfrm>
              <a:off x="1248572" y="4874173"/>
              <a:ext cx="8297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Condition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34A7ADD-53A1-1A85-7E63-90812FE49CDF}"/>
              </a:ext>
            </a:extLst>
          </p:cNvPr>
          <p:cNvCxnSpPr>
            <a:cxnSpLocks/>
            <a:stCxn id="27" idx="2"/>
            <a:endCxn id="31" idx="0"/>
          </p:cNvCxnSpPr>
          <p:nvPr/>
        </p:nvCxnSpPr>
        <p:spPr>
          <a:xfrm>
            <a:off x="9890636" y="3952469"/>
            <a:ext cx="611192" cy="50092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9B989BE-08A9-70C9-E016-5FD1F081051D}"/>
              </a:ext>
            </a:extLst>
          </p:cNvPr>
          <p:cNvSpPr txBox="1"/>
          <p:nvPr/>
        </p:nvSpPr>
        <p:spPr>
          <a:xfrm>
            <a:off x="10217714" y="4045526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Numeric-Filter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E22D0BA-F991-5FE6-64A8-44CC2F4160A9}"/>
              </a:ext>
            </a:extLst>
          </p:cNvPr>
          <p:cNvCxnSpPr>
            <a:cxnSpLocks/>
            <a:stCxn id="7" idx="1"/>
            <a:endCxn id="39" idx="3"/>
          </p:cNvCxnSpPr>
          <p:nvPr/>
        </p:nvCxnSpPr>
        <p:spPr>
          <a:xfrm flipH="1">
            <a:off x="6853351" y="5818536"/>
            <a:ext cx="1044775" cy="38617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A35872E-3672-0C78-8DBE-3BB02FD79940}"/>
              </a:ext>
            </a:extLst>
          </p:cNvPr>
          <p:cNvSpPr txBox="1"/>
          <p:nvPr/>
        </p:nvSpPr>
        <p:spPr>
          <a:xfrm>
            <a:off x="6923766" y="5599351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Negation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51E8755-9963-9CF3-2EF4-96E0E21ADA36}"/>
              </a:ext>
            </a:extLst>
          </p:cNvPr>
          <p:cNvCxnSpPr>
            <a:cxnSpLocks/>
            <a:stCxn id="39" idx="1"/>
            <a:endCxn id="43" idx="3"/>
          </p:cNvCxnSpPr>
          <p:nvPr/>
        </p:nvCxnSpPr>
        <p:spPr>
          <a:xfrm flipH="1" flipV="1">
            <a:off x="4293876" y="5876430"/>
            <a:ext cx="970020" cy="3282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1894F3-12D2-C71A-6C07-F89105283298}"/>
              </a:ext>
            </a:extLst>
          </p:cNvPr>
          <p:cNvSpPr txBox="1"/>
          <p:nvPr/>
        </p:nvSpPr>
        <p:spPr>
          <a:xfrm>
            <a:off x="4415189" y="5703103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Risk-For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E615271-4E7C-825B-1348-6849F7D119E7}"/>
              </a:ext>
            </a:extLst>
          </p:cNvPr>
          <p:cNvCxnSpPr>
            <a:cxnSpLocks/>
            <a:stCxn id="76" idx="3"/>
            <a:endCxn id="27" idx="1"/>
          </p:cNvCxnSpPr>
          <p:nvPr/>
        </p:nvCxnSpPr>
        <p:spPr>
          <a:xfrm flipV="1">
            <a:off x="3396496" y="3605173"/>
            <a:ext cx="5210661" cy="11452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EB02A12-620C-9B2C-1443-295991114AF5}"/>
              </a:ext>
            </a:extLst>
          </p:cNvPr>
          <p:cNvSpPr txBox="1"/>
          <p:nvPr/>
        </p:nvSpPr>
        <p:spPr>
          <a:xfrm>
            <a:off x="5319754" y="3349870"/>
            <a:ext cx="700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During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25D8229-F440-1926-E8F7-59FE7ECBD89C}"/>
              </a:ext>
            </a:extLst>
          </p:cNvPr>
          <p:cNvSpPr/>
          <p:nvPr/>
        </p:nvSpPr>
        <p:spPr>
          <a:xfrm>
            <a:off x="849205" y="3380199"/>
            <a:ext cx="2547291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status=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‘admitted’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105D5-9883-C865-95E9-2FA7282BC45B}"/>
              </a:ext>
            </a:extLst>
          </p:cNvPr>
          <p:cNvSpPr/>
          <p:nvPr/>
        </p:nvSpPr>
        <p:spPr>
          <a:xfrm>
            <a:off x="2060422" y="2034858"/>
            <a:ext cx="2133510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sex=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‘female’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206CD1-B76F-D2B9-5D9A-1C6681AFC568}"/>
              </a:ext>
            </a:extLst>
          </p:cNvPr>
          <p:cNvSpPr/>
          <p:nvPr/>
        </p:nvSpPr>
        <p:spPr>
          <a:xfrm>
            <a:off x="5479454" y="1827294"/>
            <a:ext cx="3127703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age &gt;= 18 and age &lt;= 41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17E91-FCB4-9F81-35D5-17FF1D119B2A}"/>
              </a:ext>
            </a:extLst>
          </p:cNvPr>
          <p:cNvSpPr txBox="1"/>
          <p:nvPr/>
        </p:nvSpPr>
        <p:spPr>
          <a:xfrm>
            <a:off x="8053170" y="3206097"/>
            <a:ext cx="474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464DDB-C1BC-7642-0CC0-1E7B915C9D78}"/>
              </a:ext>
            </a:extLst>
          </p:cNvPr>
          <p:cNvSpPr txBox="1"/>
          <p:nvPr/>
        </p:nvSpPr>
        <p:spPr>
          <a:xfrm>
            <a:off x="8971729" y="1445824"/>
            <a:ext cx="30279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 already generated SQL</a:t>
            </a:r>
            <a:b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“hospitalized”, but now need to join to a lab. Our first SQL statement needs to be revised. We add a new rule.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1F8E81-E297-1387-C802-326BC19022A3}"/>
              </a:ext>
            </a:extLst>
          </p:cNvPr>
          <p:cNvCxnSpPr>
            <a:cxnSpLocks/>
          </p:cNvCxnSpPr>
          <p:nvPr/>
        </p:nvCxnSpPr>
        <p:spPr>
          <a:xfrm flipH="1">
            <a:off x="3464169" y="2753279"/>
            <a:ext cx="5507560" cy="6269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1EAB52-7C36-83A7-8DE4-82B08C151BA3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EE7758A-A08A-39C3-AD53-F7FEB8E12316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9" name="TextBox 18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5CABA49E-7C11-D5F3-B341-40DD86A138E3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20" name="TextBox 1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45CF8E1-31BC-693A-B4DF-A21CB791D75F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21" name="TextBox 2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99119E6-E4AE-B6AE-0D1B-78D37A2CD64B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22" name="TextBox 2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A41ECD3-49E9-7A48-7B3B-DFE5EF3D98F4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3" name="TextBox 2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D7E923D-2BFA-1EB2-C2A5-892AA284F704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F2EB3D-EB64-430B-776E-D4EBD6BBD8F4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6" name="TextBox 15">
              <a:hlinkClick r:id="rId7" action="ppaction://hlinksldjump"/>
              <a:extLst>
                <a:ext uri="{FF2B5EF4-FFF2-40B4-BE49-F238E27FC236}">
                  <a16:creationId xmlns:a16="http://schemas.microsoft.com/office/drawing/2014/main" id="{7D27392A-E2FC-0EFC-C344-F8B29D7525F7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7" name="TextBox 16">
              <a:hlinkClick r:id="rId8" action="ppaction://hlinksldjump"/>
              <a:extLst>
                <a:ext uri="{FF2B5EF4-FFF2-40B4-BE49-F238E27FC236}">
                  <a16:creationId xmlns:a16="http://schemas.microsoft.com/office/drawing/2014/main" id="{EDA30134-18EF-1374-8DE0-A2EF48194D04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8" name="TextBox 17">
              <a:hlinkClick r:id="rId9" action="ppaction://hlinksldjump"/>
              <a:extLst>
                <a:ext uri="{FF2B5EF4-FFF2-40B4-BE49-F238E27FC236}">
                  <a16:creationId xmlns:a16="http://schemas.microsoft.com/office/drawing/2014/main" id="{01113DFA-9954-E7C6-B702-610CF95E9F17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566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Queries from graphs using rules – How hard can it be?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A5413F-8ED4-BB41-002B-97C5CBE309E9}"/>
              </a:ext>
            </a:extLst>
          </p:cNvPr>
          <p:cNvGrpSpPr/>
          <p:nvPr/>
        </p:nvGrpSpPr>
        <p:grpSpPr>
          <a:xfrm>
            <a:off x="7898126" y="5471240"/>
            <a:ext cx="1589455" cy="694592"/>
            <a:chOff x="705337" y="4510454"/>
            <a:chExt cx="1973617" cy="69459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7AFCAD0-9936-603A-27EA-893AD09D2367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B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C88638-9BFA-1C96-3B6E-D75D97DAAD9C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“not”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B7A430-3B7D-55FC-6B49-E674984BFF97}"/>
                </a:ext>
              </a:extLst>
            </p:cNvPr>
            <p:cNvSpPr txBox="1"/>
            <p:nvPr/>
          </p:nvSpPr>
          <p:spPr>
            <a:xfrm>
              <a:off x="1083866" y="4851077"/>
              <a:ext cx="1216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Negation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9D00CC8-036E-1024-E261-0CDBC9F79FE8}"/>
              </a:ext>
            </a:extLst>
          </p:cNvPr>
          <p:cNvGrpSpPr/>
          <p:nvPr/>
        </p:nvGrpSpPr>
        <p:grpSpPr>
          <a:xfrm>
            <a:off x="5263896" y="5857414"/>
            <a:ext cx="1589455" cy="694592"/>
            <a:chOff x="705337" y="4510454"/>
            <a:chExt cx="1973617" cy="69459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6521BB7-CC5E-33C2-2C04-2D53F02BD6DE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7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2E711F-8AAC-B2B0-037A-3B1C2D1F61E2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“risk”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B2E33A-4C93-8CFD-1376-BD858BA10C4E}"/>
                </a:ext>
              </a:extLst>
            </p:cNvPr>
            <p:cNvSpPr txBox="1"/>
            <p:nvPr/>
          </p:nvSpPr>
          <p:spPr>
            <a:xfrm>
              <a:off x="1330680" y="4857750"/>
              <a:ext cx="7229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Risk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FFA42F-F4F1-1CE5-EE62-D9DE714DE274}"/>
              </a:ext>
            </a:extLst>
          </p:cNvPr>
          <p:cNvGrpSpPr/>
          <p:nvPr/>
        </p:nvGrpSpPr>
        <p:grpSpPr>
          <a:xfrm>
            <a:off x="1936194" y="5529134"/>
            <a:ext cx="2357682" cy="694592"/>
            <a:chOff x="705337" y="4510454"/>
            <a:chExt cx="1973617" cy="694592"/>
          </a:xfrm>
        </p:grpSpPr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F4DA263E-75BD-AE15-AF20-4C1754A23D91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4C778C6-4AB7-4287-6677-532D83B8A8CD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“kidney failure”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EDDA3A-1751-B706-3E7D-C619F02F99D2}"/>
                </a:ext>
              </a:extLst>
            </p:cNvPr>
            <p:cNvSpPr txBox="1"/>
            <p:nvPr/>
          </p:nvSpPr>
          <p:spPr>
            <a:xfrm>
              <a:off x="1248572" y="4874173"/>
              <a:ext cx="8297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Condition</a:t>
              </a:r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E22D0BA-F991-5FE6-64A8-44CC2F4160A9}"/>
              </a:ext>
            </a:extLst>
          </p:cNvPr>
          <p:cNvCxnSpPr>
            <a:cxnSpLocks/>
            <a:stCxn id="7" idx="1"/>
            <a:endCxn id="39" idx="3"/>
          </p:cNvCxnSpPr>
          <p:nvPr/>
        </p:nvCxnSpPr>
        <p:spPr>
          <a:xfrm flipH="1">
            <a:off x="6853351" y="5818536"/>
            <a:ext cx="1044775" cy="38617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A35872E-3672-0C78-8DBE-3BB02FD79940}"/>
              </a:ext>
            </a:extLst>
          </p:cNvPr>
          <p:cNvSpPr txBox="1"/>
          <p:nvPr/>
        </p:nvSpPr>
        <p:spPr>
          <a:xfrm>
            <a:off x="6923766" y="5599351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Negation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51E8755-9963-9CF3-2EF4-96E0E21ADA36}"/>
              </a:ext>
            </a:extLst>
          </p:cNvPr>
          <p:cNvCxnSpPr>
            <a:cxnSpLocks/>
            <a:stCxn id="39" idx="1"/>
            <a:endCxn id="43" idx="3"/>
          </p:cNvCxnSpPr>
          <p:nvPr/>
        </p:nvCxnSpPr>
        <p:spPr>
          <a:xfrm flipH="1" flipV="1">
            <a:off x="4293876" y="5876430"/>
            <a:ext cx="970020" cy="3282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1894F3-12D2-C71A-6C07-F89105283298}"/>
              </a:ext>
            </a:extLst>
          </p:cNvPr>
          <p:cNvSpPr txBox="1"/>
          <p:nvPr/>
        </p:nvSpPr>
        <p:spPr>
          <a:xfrm>
            <a:off x="4415189" y="5703103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Risk-For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25D8229-F440-1926-E8F7-59FE7ECBD89C}"/>
              </a:ext>
            </a:extLst>
          </p:cNvPr>
          <p:cNvSpPr/>
          <p:nvPr/>
        </p:nvSpPr>
        <p:spPr>
          <a:xfrm>
            <a:off x="7738232" y="2853586"/>
            <a:ext cx="4025875" cy="15267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encounters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INNER JOIN labs ON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encounters.status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‘admitted’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AND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labs.type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‘creatinine’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labs.value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1.0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105D5-9883-C865-95E9-2FA7282BC45B}"/>
              </a:ext>
            </a:extLst>
          </p:cNvPr>
          <p:cNvSpPr/>
          <p:nvPr/>
        </p:nvSpPr>
        <p:spPr>
          <a:xfrm>
            <a:off x="2060422" y="2034858"/>
            <a:ext cx="2133510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sex=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‘female’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206CD1-B76F-D2B9-5D9A-1C6681AFC568}"/>
              </a:ext>
            </a:extLst>
          </p:cNvPr>
          <p:cNvSpPr/>
          <p:nvPr/>
        </p:nvSpPr>
        <p:spPr>
          <a:xfrm>
            <a:off x="5479454" y="1827294"/>
            <a:ext cx="3127703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age &gt;= 18 and age &lt;= 41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CBF453-C8ED-6432-EF21-C8D0AA00BC74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EF2038F-04DD-1132-1333-8843DE1CBE6C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6" name="TextBox 15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595137FF-B193-3F3D-C8B9-FB5A24BC339C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7" name="TextBox 1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34481F6-7B68-7849-A7F5-FFA701AB65FA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8" name="TextBox 1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4F3C0CB-B743-A519-32A3-52A6B6A388EF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9" name="TextBox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67CF8E6-468F-ABF8-B25D-E2B70AC21AD1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0" name="TextBox 1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919A220-AA0C-2177-27C8-14EEAC3F603C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6D9869-10EE-6708-1006-E6421E2FCB43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3" name="TextBox 12">
              <a:hlinkClick r:id="rId7" action="ppaction://hlinksldjump"/>
              <a:extLst>
                <a:ext uri="{FF2B5EF4-FFF2-40B4-BE49-F238E27FC236}">
                  <a16:creationId xmlns:a16="http://schemas.microsoft.com/office/drawing/2014/main" id="{4061EFA1-0C1D-7FBC-A683-35D2EECC601B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4" name="TextBox 13">
              <a:hlinkClick r:id="rId8" action="ppaction://hlinksldjump"/>
              <a:extLst>
                <a:ext uri="{FF2B5EF4-FFF2-40B4-BE49-F238E27FC236}">
                  <a16:creationId xmlns:a16="http://schemas.microsoft.com/office/drawing/2014/main" id="{BAB129A3-1983-B47F-4F6F-5AE52CB95113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5" name="TextBox 14">
              <a:hlinkClick r:id="rId9" action="ppaction://hlinksldjump"/>
              <a:extLst>
                <a:ext uri="{FF2B5EF4-FFF2-40B4-BE49-F238E27FC236}">
                  <a16:creationId xmlns:a16="http://schemas.microsoft.com/office/drawing/2014/main" id="{7B7E3A34-698B-D4AC-5C10-088269000A59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88596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Queries from graphs using rules – How hard can it be?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A5413F-8ED4-BB41-002B-97C5CBE309E9}"/>
              </a:ext>
            </a:extLst>
          </p:cNvPr>
          <p:cNvGrpSpPr/>
          <p:nvPr/>
        </p:nvGrpSpPr>
        <p:grpSpPr>
          <a:xfrm>
            <a:off x="7898126" y="5471240"/>
            <a:ext cx="1589455" cy="694592"/>
            <a:chOff x="705337" y="4510454"/>
            <a:chExt cx="1973617" cy="69459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7AFCAD0-9936-603A-27EA-893AD09D2367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B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C88638-9BFA-1C96-3B6E-D75D97DAAD9C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“not”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B7A430-3B7D-55FC-6B49-E674984BFF97}"/>
                </a:ext>
              </a:extLst>
            </p:cNvPr>
            <p:cNvSpPr txBox="1"/>
            <p:nvPr/>
          </p:nvSpPr>
          <p:spPr>
            <a:xfrm>
              <a:off x="1083866" y="4851077"/>
              <a:ext cx="12165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Negation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9D00CC8-036E-1024-E261-0CDBC9F79FE8}"/>
              </a:ext>
            </a:extLst>
          </p:cNvPr>
          <p:cNvGrpSpPr/>
          <p:nvPr/>
        </p:nvGrpSpPr>
        <p:grpSpPr>
          <a:xfrm>
            <a:off x="5263896" y="5857414"/>
            <a:ext cx="1589455" cy="694592"/>
            <a:chOff x="705337" y="4510454"/>
            <a:chExt cx="1973617" cy="69459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6521BB7-CC5E-33C2-2C04-2D53F02BD6DE}"/>
                </a:ext>
              </a:extLst>
            </p:cNvPr>
            <p:cNvSpPr/>
            <p:nvPr/>
          </p:nvSpPr>
          <p:spPr>
            <a:xfrm>
              <a:off x="705337" y="4510454"/>
              <a:ext cx="1973617" cy="694592"/>
            </a:xfrm>
            <a:prstGeom prst="roundRect">
              <a:avLst/>
            </a:prstGeom>
            <a:solidFill>
              <a:srgbClr val="EA7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02E711F-8AAC-B2B0-037A-3B1C2D1F61E2}"/>
                </a:ext>
              </a:extLst>
            </p:cNvPr>
            <p:cNvSpPr/>
            <p:nvPr/>
          </p:nvSpPr>
          <p:spPr>
            <a:xfrm>
              <a:off x="933233" y="4618044"/>
              <a:ext cx="1517824" cy="2330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“risk”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B2E33A-4C93-8CFD-1376-BD858BA10C4E}"/>
                </a:ext>
              </a:extLst>
            </p:cNvPr>
            <p:cNvSpPr txBox="1"/>
            <p:nvPr/>
          </p:nvSpPr>
          <p:spPr>
            <a:xfrm>
              <a:off x="1330680" y="4857750"/>
              <a:ext cx="7229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Risk</a:t>
              </a:r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E22D0BA-F991-5FE6-64A8-44CC2F4160A9}"/>
              </a:ext>
            </a:extLst>
          </p:cNvPr>
          <p:cNvCxnSpPr>
            <a:cxnSpLocks/>
            <a:stCxn id="7" idx="1"/>
            <a:endCxn id="39" idx="3"/>
          </p:cNvCxnSpPr>
          <p:nvPr/>
        </p:nvCxnSpPr>
        <p:spPr>
          <a:xfrm flipH="1">
            <a:off x="6853351" y="5818536"/>
            <a:ext cx="1044775" cy="38617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A35872E-3672-0C78-8DBE-3BB02FD79940}"/>
              </a:ext>
            </a:extLst>
          </p:cNvPr>
          <p:cNvSpPr txBox="1"/>
          <p:nvPr/>
        </p:nvSpPr>
        <p:spPr>
          <a:xfrm>
            <a:off x="6923766" y="5599351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Negation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51E8755-9963-9CF3-2EF4-96E0E21ADA36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4293876" y="5876430"/>
            <a:ext cx="970020" cy="3282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1894F3-12D2-C71A-6C07-F89105283298}"/>
              </a:ext>
            </a:extLst>
          </p:cNvPr>
          <p:cNvSpPr txBox="1"/>
          <p:nvPr/>
        </p:nvSpPr>
        <p:spPr>
          <a:xfrm>
            <a:off x="4415189" y="5703103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Risk-For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25D8229-F440-1926-E8F7-59FE7ECBD89C}"/>
              </a:ext>
            </a:extLst>
          </p:cNvPr>
          <p:cNvSpPr/>
          <p:nvPr/>
        </p:nvSpPr>
        <p:spPr>
          <a:xfrm>
            <a:off x="7738232" y="2853586"/>
            <a:ext cx="4025875" cy="15267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encounters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INNER JOIN labs ON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encounters.status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‘admitted’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AND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labs.type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‘creatinine’</a:t>
            </a:r>
          </a:p>
          <a:p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labs.value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1.0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105D5-9883-C865-95E9-2FA7282BC45B}"/>
              </a:ext>
            </a:extLst>
          </p:cNvPr>
          <p:cNvSpPr/>
          <p:nvPr/>
        </p:nvSpPr>
        <p:spPr>
          <a:xfrm>
            <a:off x="2060422" y="2034858"/>
            <a:ext cx="2133510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sex=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‘female’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206CD1-B76F-D2B9-5D9A-1C6681AFC568}"/>
              </a:ext>
            </a:extLst>
          </p:cNvPr>
          <p:cNvSpPr/>
          <p:nvPr/>
        </p:nvSpPr>
        <p:spPr>
          <a:xfrm>
            <a:off x="5479454" y="1827294"/>
            <a:ext cx="3127703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age &gt;= 18 and age &lt;= 41</a:t>
            </a:r>
            <a:endParaRPr lang="en-US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394823-DF37-7AC3-BA78-DF71A359CD43}"/>
              </a:ext>
            </a:extLst>
          </p:cNvPr>
          <p:cNvSpPr/>
          <p:nvPr/>
        </p:nvSpPr>
        <p:spPr>
          <a:xfrm>
            <a:off x="940777" y="5402524"/>
            <a:ext cx="3375079" cy="6789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 </a:t>
            </a:r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...</a:t>
            </a:r>
          </a:p>
          <a:p>
            <a:r>
              <a:rPr lang="en-US" sz="1400" dirty="0">
                <a:solidFill>
                  <a:schemeClr val="accent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condition=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‘kidney failure’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7A3E5-FFEF-A777-517C-1F644C101292}"/>
              </a:ext>
            </a:extLst>
          </p:cNvPr>
          <p:cNvSpPr txBox="1"/>
          <p:nvPr/>
        </p:nvSpPr>
        <p:spPr>
          <a:xfrm>
            <a:off x="4261987" y="5162125"/>
            <a:ext cx="474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8F66F6-3DDC-762D-2318-E11CEBFDF871}"/>
              </a:ext>
            </a:extLst>
          </p:cNvPr>
          <p:cNvSpPr txBox="1"/>
          <p:nvPr/>
        </p:nvSpPr>
        <p:spPr>
          <a:xfrm>
            <a:off x="268002" y="3965242"/>
            <a:ext cx="4025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 already generated SQL</a:t>
            </a:r>
            <a:b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“kidney failure”, but now we find it is actually only a risk, and we shouldn’t check for that. Add another rule.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FF3D0D-AE86-2A3B-B598-B8FD9AB08879}"/>
              </a:ext>
            </a:extLst>
          </p:cNvPr>
          <p:cNvSpPr txBox="1"/>
          <p:nvPr/>
        </p:nvSpPr>
        <p:spPr>
          <a:xfrm>
            <a:off x="6676603" y="5348684"/>
            <a:ext cx="474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22FCCB-015A-006D-2542-7949F2ED10B2}"/>
              </a:ext>
            </a:extLst>
          </p:cNvPr>
          <p:cNvSpPr txBox="1"/>
          <p:nvPr/>
        </p:nvSpPr>
        <p:spPr>
          <a:xfrm>
            <a:off x="6475954" y="4487950"/>
            <a:ext cx="4025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 next find that the risk is actually negated! We need to revise our SQL yet again.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3AA0955-01B7-6215-4159-18DCB02E34FC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74D82DB-C86C-075B-626D-B2EA3C0FA451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21" name="TextBox 2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89DE5866-9242-4CAB-304F-DF6C362F86C0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22" name="TextBox 2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DBC9E1A-5BBA-96DB-5914-2CD8C92EFA36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23" name="TextBox 2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803494C-594B-6FB7-6BE1-BC79BF12D4DF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24" name="TextBox 2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0950509-DECC-94BE-C275-6F5C942FD42D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5" name="TextBox 2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6CF7514-AA14-B529-731C-1575AABF047F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5DBB7E-DB89-EDC2-00BE-A7F26759CE79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8" name="TextBox 17">
              <a:hlinkClick r:id="rId7" action="ppaction://hlinksldjump"/>
              <a:extLst>
                <a:ext uri="{FF2B5EF4-FFF2-40B4-BE49-F238E27FC236}">
                  <a16:creationId xmlns:a16="http://schemas.microsoft.com/office/drawing/2014/main" id="{A1A7AEBA-4F25-9C10-6F06-9401CA1E46BF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9" name="TextBox 18">
              <a:hlinkClick r:id="rId8" action="ppaction://hlinksldjump"/>
              <a:extLst>
                <a:ext uri="{FF2B5EF4-FFF2-40B4-BE49-F238E27FC236}">
                  <a16:creationId xmlns:a16="http://schemas.microsoft.com/office/drawing/2014/main" id="{BF29A473-143B-BE05-76D1-7FBCFC6269E5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20" name="TextBox 19">
              <a:hlinkClick r:id="rId9" action="ppaction://hlinksldjump"/>
              <a:extLst>
                <a:ext uri="{FF2B5EF4-FFF2-40B4-BE49-F238E27FC236}">
                  <a16:creationId xmlns:a16="http://schemas.microsoft.com/office/drawing/2014/main" id="{1C22894C-ABB2-C4C4-13DD-872F8ECCD8CC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617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F59E0-40D3-2056-8774-1CF11424544D}"/>
              </a:ext>
            </a:extLst>
          </p:cNvPr>
          <p:cNvSpPr txBox="1"/>
          <p:nvPr/>
        </p:nvSpPr>
        <p:spPr>
          <a:xfrm>
            <a:off x="838513" y="2028616"/>
            <a:ext cx="98265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High likelihood of ending up with many if-then, if-then, if then statements.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Difficult to maintain, test, and manage.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“And” and “Or” relations complicate this further.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B7E7E-D650-089E-A886-50B498D349FE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Queries from graphs using rules – How hard can it be?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6E53AE-8AB9-5B42-0652-77333C8A3CF1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5230CE-16CF-B698-DC4E-CCF834A5C425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60AC3282-7A05-C06D-2888-CD9C9F3DB343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9BD2B06-DBB2-5113-504F-08243ECB48D1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9EE68E6-4C72-7CCE-6D8A-03BABB464A21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00FE8EC-CD06-DFF7-F7FA-73D127E5F724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AB04ED2-7248-1831-5441-5073F385AA60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79EFAC-1502-AF63-B2DC-6A0099A1E78D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103825F5-5D07-8CD9-74ED-1FF8C4277677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549832E3-566A-4E20-0D91-FDAAB00639A2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5300FC6A-97F2-1EA7-4D78-DD399EFF1C54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20339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B7E7E-D650-089E-A886-50B498D349FE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A Better Approach? Logical Forms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45425-84FB-AF90-5872-F5A01DC6AF8E}"/>
              </a:ext>
            </a:extLst>
          </p:cNvPr>
          <p:cNvSpPr txBox="1"/>
          <p:nvPr/>
        </p:nvSpPr>
        <p:spPr>
          <a:xfrm>
            <a:off x="647662" y="1691451"/>
            <a:ext cx="4056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“Currently hospitalized females aged 18-41 with a serum creatinine over 1.0 not at risk for kidney failure”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908566-56AB-216E-BC86-12739F3D4572}"/>
              </a:ext>
            </a:extLst>
          </p:cNvPr>
          <p:cNvGrpSpPr/>
          <p:nvPr/>
        </p:nvGrpSpPr>
        <p:grpSpPr>
          <a:xfrm>
            <a:off x="5073926" y="1388098"/>
            <a:ext cx="6649955" cy="5469902"/>
            <a:chOff x="5811037" y="941294"/>
            <a:chExt cx="3814731" cy="4717558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15621AB-9AEF-577D-17BC-1E3B42295368}"/>
                </a:ext>
              </a:extLst>
            </p:cNvPr>
            <p:cNvSpPr/>
            <p:nvPr/>
          </p:nvSpPr>
          <p:spPr>
            <a:xfrm>
              <a:off x="5811037" y="941294"/>
              <a:ext cx="3768215" cy="4717558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10DC7A-8111-033F-D778-3F40F1D029BC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366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7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seq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7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enc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INPATIENT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.</a:t>
              </a:r>
              <a:r>
                <a:rPr lang="en-US" sz="17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temporality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eq_temporal_per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CURRENT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))),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7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during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sz="1700" dirty="0">
                  <a:solidFill>
                    <a:srgbClr val="A546E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lab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</a:t>
              </a:r>
              <a:r>
                <a:rPr lang="en-US" sz="1700" dirty="0" err="1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serum_creatinine</a:t>
              </a:r>
              <a:r>
                <a:rPr lang="en-US" sz="17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sz="17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sz="17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“1.0”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7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(),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700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sz="17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</a:t>
              </a:r>
              <a:r>
                <a:rPr lang="en-US" sz="17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BETWEEN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sz="17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”18”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sz="1700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“41”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)),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700" dirty="0">
                  <a:solidFill>
                    <a:srgbClr val="EAB0A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sz="1700" dirty="0">
                  <a:solidFill>
                    <a:srgbClr val="EA7B9B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risk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sz="17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7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“kidney failure”</a:t>
              </a:r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 sz="17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7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17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898570B-5856-366C-53B2-DD69B4512D07}"/>
              </a:ext>
            </a:extLst>
          </p:cNvPr>
          <p:cNvSpPr txBox="1"/>
          <p:nvPr/>
        </p:nvSpPr>
        <p:spPr>
          <a:xfrm>
            <a:off x="647662" y="3318243"/>
            <a:ext cx="427603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Representing as a logical form disambiguates both relations and ”nesting”.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Many rules become unnecessary or can be restructured as class/object-specific logic.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3111333-B5DA-4CA7-C95F-E820CAE5A912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160B876-91EA-09D7-FDE4-352DDDE9D6EC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5" name="TextBox 14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7F8D26C1-7F5C-2B97-0060-B86C8A03923F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6" name="TextBox 1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2430A54-D899-6F76-55E8-11895B6825B5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7" name="TextBox 1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8C800A3-62DA-E3DB-3FD8-5CB2D554A674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8" name="TextBox 1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C1C8D37-E031-F47F-9065-20DB03A34B7D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9" name="TextBox 1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8841B3E-BD28-655D-E2ED-A424918BA894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7D85AC-A9F0-0CF4-65FD-2D9F56461AD4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2" name="TextBox 11">
              <a:hlinkClick r:id="rId7" action="ppaction://hlinksldjump"/>
              <a:extLst>
                <a:ext uri="{FF2B5EF4-FFF2-40B4-BE49-F238E27FC236}">
                  <a16:creationId xmlns:a16="http://schemas.microsoft.com/office/drawing/2014/main" id="{E6CF211F-DAA6-7E5B-120A-8671E6134C10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3" name="TextBox 12">
              <a:hlinkClick r:id="rId8" action="ppaction://hlinksldjump"/>
              <a:extLst>
                <a:ext uri="{FF2B5EF4-FFF2-40B4-BE49-F238E27FC236}">
                  <a16:creationId xmlns:a16="http://schemas.microsoft.com/office/drawing/2014/main" id="{CCF5C7F6-7E1A-C2E3-EF85-FFF6B9E6BD51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4" name="TextBox 13">
              <a:hlinkClick r:id="rId9" action="ppaction://hlinksldjump"/>
              <a:extLst>
                <a:ext uri="{FF2B5EF4-FFF2-40B4-BE49-F238E27FC236}">
                  <a16:creationId xmlns:a16="http://schemas.microsoft.com/office/drawing/2014/main" id="{6FF5CDBD-5A21-2FB8-8199-5CBD2DC22CB2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2553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2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Sub-Aim 1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– Corpus Creation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8265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Randomly selected 2,000 lines of eligibility criteria from the LCT corpus.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30% of lines (600) rare or complex entity/relation types. 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(If-Then, Before/After, Contraindication, etc.)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Remaining 70% random.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Limited to lines with at least 1 annotated entity and not hypothetical.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20 lines for annotator training, remainder for main annotation task.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Called “Leaf Logical Form” or “LLF” corpus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E9A7B8-57AA-0FD1-B20B-6B4C54DEC435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43F0C51-6080-E937-8544-C52D582F2D79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FEF5B0F8-D97A-4F17-0BF2-2493633AD866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34D565F-84BE-349C-3019-0BCAA62C3670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2D0DF5D-806E-5DAA-AC27-6B523715584E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C2EA7A5-5F22-54F4-59C2-25058EEC1C09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3897E82-BE69-E830-1C4B-08C75A81B4B5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23967C-54E6-9FAF-2F9D-F709B3AF4EE8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1F57ECFB-1DEC-9598-5995-475C76B13545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DBDEE608-8F53-2F11-1B6C-E193BFA1D435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93878D82-4E60-816E-04FB-3AEE4BEF0438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300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773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Sub-Aim 1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– Corpus Creation (cont.)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106530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Each eligibility criteria line saved as a JavaScript file of format: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Replaced “raw” spans with logical form names to (1) improve prediction performance, (2) make annotation task easier for annotators. We called the replaced text “augmented”.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Used JavaScript files to leverage syntax highlighting, indentation to ease annotation.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C70B2-DEA5-361D-4977-80F05AD98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550" y="2403719"/>
            <a:ext cx="2857500" cy="234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1FC662-2152-CE9F-4C38-55ED6CEFEE6B}"/>
              </a:ext>
            </a:extLst>
          </p:cNvPr>
          <p:cNvSpPr txBox="1"/>
          <p:nvPr/>
        </p:nvSpPr>
        <p:spPr>
          <a:xfrm>
            <a:off x="1248503" y="2403719"/>
            <a:ext cx="1898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Inclusion or Exclusion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2F7047-5039-8B8A-3A68-2229BE77A6F6}"/>
              </a:ext>
            </a:extLst>
          </p:cNvPr>
          <p:cNvCxnSpPr/>
          <p:nvPr/>
        </p:nvCxnSpPr>
        <p:spPr>
          <a:xfrm>
            <a:off x="3077308" y="2567354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203B3A0-30B4-F54D-346E-219861ACBFCD}"/>
              </a:ext>
            </a:extLst>
          </p:cNvPr>
          <p:cNvSpPr txBox="1"/>
          <p:nvPr/>
        </p:nvSpPr>
        <p:spPr>
          <a:xfrm>
            <a:off x="2015199" y="2861965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Original text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EC57BC-E3F6-1994-3311-20E8C39EB41E}"/>
              </a:ext>
            </a:extLst>
          </p:cNvPr>
          <p:cNvCxnSpPr/>
          <p:nvPr/>
        </p:nvCxnSpPr>
        <p:spPr>
          <a:xfrm>
            <a:off x="3077308" y="3015854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A2AE3A-A3C9-7A34-59A6-5AC4A29E4387}"/>
              </a:ext>
            </a:extLst>
          </p:cNvPr>
          <p:cNvSpPr txBox="1"/>
          <p:nvPr/>
        </p:nvSpPr>
        <p:spPr>
          <a:xfrm>
            <a:off x="1701011" y="3323631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Augmented text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BB0118-4F10-C976-FBD5-E5D889079EDD}"/>
              </a:ext>
            </a:extLst>
          </p:cNvPr>
          <p:cNvCxnSpPr/>
          <p:nvPr/>
        </p:nvCxnSpPr>
        <p:spPr>
          <a:xfrm>
            <a:off x="3077308" y="3476267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326A30-ECA7-D7B0-4A40-95124470542A}"/>
              </a:ext>
            </a:extLst>
          </p:cNvPr>
          <p:cNvSpPr txBox="1"/>
          <p:nvPr/>
        </p:nvSpPr>
        <p:spPr>
          <a:xfrm>
            <a:off x="474784" y="4143457"/>
            <a:ext cx="274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Form human annotation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D41436-5324-702E-7936-2A5AE56981E8}"/>
              </a:ext>
            </a:extLst>
          </p:cNvPr>
          <p:cNvCxnSpPr/>
          <p:nvPr/>
        </p:nvCxnSpPr>
        <p:spPr>
          <a:xfrm>
            <a:off x="3088069" y="4296093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EC4114FE-B68C-4713-677D-9B7E5565729B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28E423F-C97E-26A3-F4DB-7BB0682C0E97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20" name="TextBox 1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28D1DB1-7409-6C1F-416D-E93DDC804CD7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21" name="TextBox 2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9A1C14C-C3CB-44B7-53D7-194C66FDD4AB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22" name="TextBox 2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BFE6C5B-7179-3CD2-310D-359FDAC3314A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23" name="TextBox 2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B53FCCA-53F0-D204-325A-E559EFB4572B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4" name="TextBox 2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FD8ECDE-68AD-E91F-8867-B7E8AEE19C09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5FCCA5-C0EF-BBA1-E828-79BD6F049EB0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7" name="TextBox 16">
              <a:hlinkClick r:id="rId8" action="ppaction://hlinksldjump"/>
              <a:extLst>
                <a:ext uri="{FF2B5EF4-FFF2-40B4-BE49-F238E27FC236}">
                  <a16:creationId xmlns:a16="http://schemas.microsoft.com/office/drawing/2014/main" id="{5DC9AFF1-6C67-2318-5448-1F14DB45A28A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8" name="TextBox 17">
              <a:hlinkClick r:id="rId9" action="ppaction://hlinksldjump"/>
              <a:extLst>
                <a:ext uri="{FF2B5EF4-FFF2-40B4-BE49-F238E27FC236}">
                  <a16:creationId xmlns:a16="http://schemas.microsoft.com/office/drawing/2014/main" id="{AC8E6407-6671-6D27-9B7F-E3D69C85D1C6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9" name="TextBox 18">
              <a:hlinkClick r:id="rId10" action="ppaction://hlinksldjump"/>
              <a:extLst>
                <a:ext uri="{FF2B5EF4-FFF2-40B4-BE49-F238E27FC236}">
                  <a16:creationId xmlns:a16="http://schemas.microsoft.com/office/drawing/2014/main" id="{700840DD-81AF-F2B7-07E4-510850E6A975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57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606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Sub-Aim 1 – Annotation Process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3 annotators: all UW PhD students, 2 in BIME, 1 in Information School.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 weekly for 2 months.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20 files double-annotated by all for training.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Resulting corpus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1,980 single-annotated, 20 double-annotated files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Inter-annotator agreement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by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BLEU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: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82.4%.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637D485-537D-9456-5FC8-5019E9068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001321"/>
              </p:ext>
            </p:extLst>
          </p:nvPr>
        </p:nvGraphicFramePr>
        <p:xfrm>
          <a:off x="1944078" y="4526236"/>
          <a:ext cx="5327160" cy="184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3257">
                  <a:extLst>
                    <a:ext uri="{9D8B030D-6E8A-4147-A177-3AD203B41FA5}">
                      <a16:colId xmlns:a16="http://schemas.microsoft.com/office/drawing/2014/main" val="1572572539"/>
                    </a:ext>
                  </a:extLst>
                </a:gridCol>
                <a:gridCol w="2143903">
                  <a:extLst>
                    <a:ext uri="{9D8B030D-6E8A-4147-A177-3AD203B41FA5}">
                      <a16:colId xmlns:a16="http://schemas.microsoft.com/office/drawing/2014/main" val="27122262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BLEU Score (%)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115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 1 </a:t>
                      </a:r>
                      <a:r>
                        <a:rPr lang="en-US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Annotator 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86.6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075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 1 </a:t>
                      </a:r>
                      <a:r>
                        <a:rPr lang="en-US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Annotator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384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 2 </a:t>
                      </a:r>
                      <a:r>
                        <a:rPr lang="en-US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Annotator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62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33452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3AF7252-52EC-8C78-398F-181CDBB942DF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A4C83F4-FEE1-6192-98D6-BF0AE406DF3F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792F131-98B4-03D5-3537-F017A3298C46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9829B03-1D9C-A1ED-4A9E-BCA526547550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7FB12A3-6CCE-3BD2-E6E0-374C8E54A192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8EE8280-0298-B168-1B46-32DF282338C2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6" name="TextBox 1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C1EB8C4-060F-8084-0F19-CD468294DF5B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26E380-6506-CE54-B0C8-0CC965D53DFA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8" action="ppaction://hlinksldjump"/>
              <a:extLst>
                <a:ext uri="{FF2B5EF4-FFF2-40B4-BE49-F238E27FC236}">
                  <a16:creationId xmlns:a16="http://schemas.microsoft.com/office/drawing/2014/main" id="{3CD2DE5B-2A67-4E78-BA16-65DE7B04DD83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9" action="ppaction://hlinksldjump"/>
              <a:extLst>
                <a:ext uri="{FF2B5EF4-FFF2-40B4-BE49-F238E27FC236}">
                  <a16:creationId xmlns:a16="http://schemas.microsoft.com/office/drawing/2014/main" id="{522FBA54-9683-81F8-73CA-3137EC09F8A5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1" name="TextBox 10">
              <a:hlinkClick r:id="rId10" action="ppaction://hlinksldjump"/>
              <a:extLst>
                <a:ext uri="{FF2B5EF4-FFF2-40B4-BE49-F238E27FC236}">
                  <a16:creationId xmlns:a16="http://schemas.microsoft.com/office/drawing/2014/main" id="{D1A28BD8-7E20-7A14-CD89-210C4D0EF76B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4875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606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Sub-Aim 1 – Results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Experimented with other logical form syntax styles based on literature, mainly in research for digital assistants.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Shift-Reduce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– square brackets before predicates, blank spaces instead of commas, trailing repeat of predicate names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Pointer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– replace quoted text – e.g., ”diabetic” – with “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@</a:t>
            </a:r>
            <a:r>
              <a:rPr lang="en-US" baseline="-25000" dirty="0" err="1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” where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 refers to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i</a:t>
            </a:r>
            <a:r>
              <a:rPr lang="en-US" baseline="30000" dirty="0" err="1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th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 instance of quoted text a line of criterion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Experiments conducted using ”T5” a Transformer-based architecture and pretrained model for various Seq2Seq tasks.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016CC1-660D-58A7-89D2-9AD996C8BA63}"/>
              </a:ext>
            </a:extLst>
          </p:cNvPr>
          <p:cNvSpPr txBox="1"/>
          <p:nvPr/>
        </p:nvSpPr>
        <p:spPr>
          <a:xfrm>
            <a:off x="0" y="6211668"/>
            <a:ext cx="11368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A.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Einolghozati</a:t>
            </a:r>
            <a:r>
              <a:rPr lang="en-US" sz="900" dirty="0">
                <a:effectLst/>
                <a:latin typeface="Arial" panose="020B0604020202020204" pitchFamily="34" charset="0"/>
              </a:rPr>
              <a:t>, P.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Pasupat</a:t>
            </a:r>
            <a:r>
              <a:rPr lang="en-US" sz="900" dirty="0">
                <a:effectLst/>
                <a:latin typeface="Arial" panose="020B0604020202020204" pitchFamily="34" charset="0"/>
              </a:rPr>
              <a:t>, S. Gupta, R. Shah, M. Mohit, M. Lewis, and L.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Zettlemoyer</a:t>
            </a:r>
            <a:r>
              <a:rPr lang="en-US" sz="900" dirty="0">
                <a:effectLst/>
                <a:latin typeface="Arial" panose="020B0604020202020204" pitchFamily="34" charset="0"/>
              </a:rPr>
              <a:t>. Improving</a:t>
            </a:r>
            <a:r>
              <a:rPr lang="en-US" sz="900" dirty="0">
                <a:latin typeface="Arial" panose="020B0604020202020204" pitchFamily="34" charset="0"/>
              </a:rPr>
              <a:t> </a:t>
            </a:r>
            <a:r>
              <a:rPr lang="en-US" sz="900" dirty="0">
                <a:effectLst/>
                <a:latin typeface="Arial" panose="020B0604020202020204" pitchFamily="34" charset="0"/>
              </a:rPr>
              <a:t>semantic parsing for task oriented dialog.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arXiv</a:t>
            </a:r>
            <a:r>
              <a:rPr lang="en-US" sz="900" dirty="0">
                <a:effectLst/>
                <a:latin typeface="Arial" panose="020B0604020202020204" pitchFamily="34" charset="0"/>
              </a:rPr>
              <a:t> preprint arXiv:1902.06000, 2019.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S.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Rongali</a:t>
            </a:r>
            <a:r>
              <a:rPr lang="en-US" sz="900" dirty="0">
                <a:effectLst/>
                <a:latin typeface="Arial" panose="020B0604020202020204" pitchFamily="34" charset="0"/>
              </a:rPr>
              <a:t>, L.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Soldaini</a:t>
            </a:r>
            <a:r>
              <a:rPr lang="en-US" sz="900" dirty="0">
                <a:effectLst/>
                <a:latin typeface="Arial" panose="020B0604020202020204" pitchFamily="34" charset="0"/>
              </a:rPr>
              <a:t>, E. Monti, and W. Hamza. Don’t parse, generate! a sequence to sequence architecture for task-oriented semantic parsing. In Proceedings of The Web Conference 2020, pages 2962–2968, 2020.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C.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Raffel</a:t>
            </a:r>
            <a:r>
              <a:rPr lang="en-US" sz="900" dirty="0">
                <a:effectLst/>
                <a:latin typeface="Arial" panose="020B0604020202020204" pitchFamily="34" charset="0"/>
              </a:rPr>
              <a:t>, N.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Shazeer</a:t>
            </a:r>
            <a:r>
              <a:rPr lang="en-US" sz="900" dirty="0">
                <a:effectLst/>
                <a:latin typeface="Arial" panose="020B0604020202020204" pitchFamily="34" charset="0"/>
              </a:rPr>
              <a:t>, A. Roberts, K. Lee, S. Narang, M.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Matena</a:t>
            </a:r>
            <a:r>
              <a:rPr lang="en-US" sz="900" dirty="0">
                <a:effectLst/>
                <a:latin typeface="Arial" panose="020B0604020202020204" pitchFamily="34" charset="0"/>
              </a:rPr>
              <a:t>, Y. Zhou, W. Li, P. J. Liu, et al. Exploring the limits of transfer learning with a unified text-to-text transformer. J. Mach. Learn. Res., 21(140):1–67, 2020.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12141A-B20A-B0C6-6EB8-F66BB4533E93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1525A61-AA72-2F8A-5546-87C847D5EA1E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2" name="TextBox 11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6B0878B9-1F5B-CA2A-66B0-15919E29ACB3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3" name="TextBox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D1DEF1A-2CED-E4AA-FA5D-D281597179D5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4" name="TextBox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C50F86E-C602-276F-207A-8647919CE9E0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5" name="TextBox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C303A7E-C5F3-7ECE-2014-7837CF10ADDC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6" name="TextBox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BDB6B52-F496-2805-0B80-FD945B0ECE5F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443DF9-2F85-EEB7-698D-FBC0F238635C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9" name="TextBox 8">
              <a:hlinkClick r:id="rId7" action="ppaction://hlinksldjump"/>
              <a:extLst>
                <a:ext uri="{FF2B5EF4-FFF2-40B4-BE49-F238E27FC236}">
                  <a16:creationId xmlns:a16="http://schemas.microsoft.com/office/drawing/2014/main" id="{B9DAB66E-9AF1-A912-070A-287989605D26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0" name="TextBox 9">
              <a:hlinkClick r:id="rId8" action="ppaction://hlinksldjump"/>
              <a:extLst>
                <a:ext uri="{FF2B5EF4-FFF2-40B4-BE49-F238E27FC236}">
                  <a16:creationId xmlns:a16="http://schemas.microsoft.com/office/drawing/2014/main" id="{E8368C51-EDE5-2655-A89A-99299CA9DD79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1" name="TextBox 10">
              <a:hlinkClick r:id="rId9" action="ppaction://hlinksldjump"/>
              <a:extLst>
                <a:ext uri="{FF2B5EF4-FFF2-40B4-BE49-F238E27FC236}">
                  <a16:creationId xmlns:a16="http://schemas.microsoft.com/office/drawing/2014/main" id="{0C599A79-4998-0FDE-6E3B-2B7A94647832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995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606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Sub-Aim 1 – Results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33998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Random 70/20/10 train/test/dev split of corpus.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Original annotation syntax style, “Standard”, scored highest.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Replacing raw spans with named entity logical forms improved by +14.7%.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1D69B-EB0B-42CC-DF9C-6BA980026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347" y="1735449"/>
            <a:ext cx="7772400" cy="4477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A9ADDD-389B-82B1-23C3-CE27728B2E05}"/>
              </a:ext>
            </a:extLst>
          </p:cNvPr>
          <p:cNvSpPr/>
          <p:nvPr/>
        </p:nvSpPr>
        <p:spPr>
          <a:xfrm>
            <a:off x="4238347" y="2919045"/>
            <a:ext cx="7772400" cy="80956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E9F40B1-A1C6-3C29-027C-D3C0E32BCF48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2AB3A21-1FA4-E6C2-2EC6-CD46A45DFF7F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3" name="TextBox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19B93DF-0525-867D-476F-F0C1E29A13AD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4" name="TextBox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9A95F36-150A-2AC1-6AA6-EF5E6B82F55D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5" name="TextBox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E0589B4-5BD2-1BB7-533C-8E9625885C53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6" name="TextBox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7EF9629-7739-59BD-ACBB-BED11B2D363F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7" name="TextBox 1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C4F8F95-21BF-B98A-B772-6BA5658BBF8D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42E53A-9938-88CE-0DD4-DF7F0F1B89D4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0" name="TextBox 9">
              <a:hlinkClick r:id="rId8" action="ppaction://hlinksldjump"/>
              <a:extLst>
                <a:ext uri="{FF2B5EF4-FFF2-40B4-BE49-F238E27FC236}">
                  <a16:creationId xmlns:a16="http://schemas.microsoft.com/office/drawing/2014/main" id="{242AB8CE-DAE0-E13E-26BE-594A8BBA3CAA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1" name="TextBox 10">
              <a:hlinkClick r:id="rId9" action="ppaction://hlinksldjump"/>
              <a:extLst>
                <a:ext uri="{FF2B5EF4-FFF2-40B4-BE49-F238E27FC236}">
                  <a16:creationId xmlns:a16="http://schemas.microsoft.com/office/drawing/2014/main" id="{4A4F6EFC-98EC-4016-5935-B9E9BE52B328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2" name="TextBox 11">
              <a:hlinkClick r:id="rId10" action="ppaction://hlinksldjump"/>
              <a:extLst>
                <a:ext uri="{FF2B5EF4-FFF2-40B4-BE49-F238E27FC236}">
                  <a16:creationId xmlns:a16="http://schemas.microsoft.com/office/drawing/2014/main" id="{78AB600D-9A96-3334-DC2E-803E301ED3F4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5743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4" y="1743302"/>
            <a:ext cx="808528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Computer software cannot solve all challenges related to clinical trials.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However, can (sometimes) reduce manual workloads and save time/costs related to recruitment.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Existing cohort discovery tools can be used by manually translating free-text eligibility criteria into database queries.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9905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Recruitment and (Cohort Discovery) Software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279B6-E15D-944C-FF89-CF5DAF5CFA37}"/>
              </a:ext>
            </a:extLst>
          </p:cNvPr>
          <p:cNvSpPr txBox="1"/>
          <p:nvPr/>
        </p:nvSpPr>
        <p:spPr>
          <a:xfrm>
            <a:off x="-37160" y="620056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  <a:t>Sources: </a:t>
            </a:r>
          </a:p>
          <a:p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  <a:t>  -Johnson, Emilie K., et al. "Use of the i2b2 research query tool to conduct a matched case–control clinical research study: advantages, disadvantages and methodological considerations." BMC medical research methodology 14.1 (2014):</a:t>
            </a:r>
            <a:b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9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L. Penberthy, R. Brown, F. Puma, and B. </a:t>
            </a:r>
            <a:r>
              <a:rPr lang="en-US" sz="9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Dahman</a:t>
            </a:r>
            <a:r>
              <a:rPr lang="en-US" sz="9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Automated matching software for clinical trials eligibility: measuring efficiency and flexibility. Contemporary clinical trials, 31(3):207–217, 2010.</a:t>
            </a:r>
          </a:p>
          <a:p>
            <a:r>
              <a:rPr lang="en-US" sz="9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9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S. R. Thadani, C. Weng, J. T. Bigger, J. F. </a:t>
            </a:r>
            <a:r>
              <a:rPr lang="en-US" sz="9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Ennever</a:t>
            </a:r>
            <a:r>
              <a:rPr lang="en-US" sz="9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and D. </a:t>
            </a:r>
            <a:r>
              <a:rPr lang="en-US" sz="9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Wajngurt</a:t>
            </a:r>
            <a:r>
              <a:rPr lang="en-US" sz="9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Electronic screening improves efficiency in clinical trial recruitment. Journal of the American Medical Informatics Association, 16(6):869–873, 2009.</a:t>
            </a:r>
            <a:endParaRPr lang="en-US" sz="9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EDBA0-3A23-77FF-A638-5C16CD407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179" y="3957108"/>
            <a:ext cx="5149641" cy="1747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057BD9-31B2-38B6-1D45-72EFB524D56E}"/>
              </a:ext>
            </a:extLst>
          </p:cNvPr>
          <p:cNvSpPr txBox="1"/>
          <p:nvPr/>
        </p:nvSpPr>
        <p:spPr>
          <a:xfrm>
            <a:off x="3537159" y="5705073"/>
            <a:ext cx="5043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Roboto Light" panose="02000000000000000000" pitchFamily="2" charset="0"/>
                <a:ea typeface="Roboto Light" panose="02000000000000000000" pitchFamily="2" charset="0"/>
              </a:rPr>
              <a:t>Example Leaf query.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B5B5D-8E0D-4E64-9B4E-D6112250804E}"/>
              </a:ext>
            </a:extLst>
          </p:cNvPr>
          <p:cNvSpPr txBox="1"/>
          <p:nvPr/>
        </p:nvSpPr>
        <p:spPr>
          <a:xfrm>
            <a:off x="192340" y="4613939"/>
            <a:ext cx="3034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“- At least 2 A1c tests &gt; 6.5%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 - 65+ y/o”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2A3EA5-F366-1428-60B7-495DCBFDDE4A}"/>
              </a:ext>
            </a:extLst>
          </p:cNvPr>
          <p:cNvSpPr/>
          <p:nvPr/>
        </p:nvSpPr>
        <p:spPr>
          <a:xfrm>
            <a:off x="3231114" y="4694808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CED25C1-DFF7-7992-A9C0-7EAC38627B95}"/>
              </a:ext>
            </a:extLst>
          </p:cNvPr>
          <p:cNvSpPr/>
          <p:nvPr/>
        </p:nvSpPr>
        <p:spPr>
          <a:xfrm>
            <a:off x="8771791" y="4694809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C1B6B-8867-FB34-9FD3-CBCC9AC0201D}"/>
              </a:ext>
            </a:extLst>
          </p:cNvPr>
          <p:cNvSpPr txBox="1"/>
          <p:nvPr/>
        </p:nvSpPr>
        <p:spPr>
          <a:xfrm>
            <a:off x="9153623" y="4600257"/>
            <a:ext cx="311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2,273 patients found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53D21D-F329-2A16-AD46-093F61306C6B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13" name="TextBox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A6DEB381-6B59-829A-0EA6-DE5B54F4A10F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4" name="TextBox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F91F2C42-5E9D-DDB7-5FC7-2A9AEAA731C5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5" name="TextBox 14">
              <a:hlinkClick r:id="rId6" action="ppaction://hlinksldjump"/>
              <a:extLst>
                <a:ext uri="{FF2B5EF4-FFF2-40B4-BE49-F238E27FC236}">
                  <a16:creationId xmlns:a16="http://schemas.microsoft.com/office/drawing/2014/main" id="{6A52A368-855F-4EF6-A22D-F54BF5444399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6" name="TextBox 15">
              <a:hlinkClick r:id="rId7" action="ppaction://hlinksldjump"/>
              <a:extLst>
                <a:ext uri="{FF2B5EF4-FFF2-40B4-BE49-F238E27FC236}">
                  <a16:creationId xmlns:a16="http://schemas.microsoft.com/office/drawing/2014/main" id="{B1F7714E-5F3F-37EE-FB16-E7DEC3EF61BA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7" name="TextBox 16">
              <a:hlinkClick r:id="rId8" action="ppaction://hlinksldjump"/>
              <a:extLst>
                <a:ext uri="{FF2B5EF4-FFF2-40B4-BE49-F238E27FC236}">
                  <a16:creationId xmlns:a16="http://schemas.microsoft.com/office/drawing/2014/main" id="{22860EDB-05A4-6AF8-3822-AED3B116B09D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83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0" grpId="0" animBg="1"/>
      <p:bldP spid="1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79098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Sub-Aim 1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Create corpus of gold standard eligibility criteria logical forms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Sub-Aim 2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Develop methods for query generation using models from Aim1 and Aim2 Sub-Aim1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F89AC0-D496-78B6-6893-19F4A6A2FF89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8BF0103-1C48-2A71-2D23-195C60E2FEBE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3B3483B2-7A6F-D09B-B8BA-FF90F61C86AC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1A81ADA-9911-26A9-AB14-D1D5FC5F312F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219C018-DC89-8D2E-4CC8-B8B51F8871BA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F940268-86D1-C953-F62D-84069B0576B8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CABA3E6-165E-3112-67F0-CD0CEAE23EC4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114C6C-88E0-E600-87D4-45CDDF4D1373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FB409B8B-CE79-E972-27F1-D89AB57B2C9A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CF4FA1C1-32EC-7104-1508-C7656FDEE817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825E0A75-9711-01A9-A97D-3A9F5B6D86F6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4356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3680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Sub-Aim 2 -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F59E0-40D3-2056-8774-1CF11424544D}"/>
              </a:ext>
            </a:extLst>
          </p:cNvPr>
          <p:cNvSpPr txBox="1"/>
          <p:nvPr/>
        </p:nvSpPr>
        <p:spPr>
          <a:xfrm>
            <a:off x="838512" y="2028616"/>
            <a:ext cx="895611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Generate queries to find patients meeting free-text eligibility criteria.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System should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Be database 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schema-agnostic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Be capable of 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reasoning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on non-specific criteria.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Utilize models trained on LCT and LLF corpora .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Achieve 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near-human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level performance in finding patients.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CE3861-1CAD-BCB1-08D6-146B2C4A3ECC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35A6DFD-4D1B-10D6-0579-C4705423B5F9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41C59DC8-5449-8AB0-D0B8-1209120A0200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BF8F65E-CF4F-69C3-77DB-9B87CC688633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9443D10-ED32-FE2D-8D27-D21D849A8C21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EE0F018-7D88-8307-49E0-4B4119467F56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7952536-84AE-B0B7-A7B3-6212F439CCA4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A0A319-39AD-2467-A42C-C680E63F4E62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4F2DF8CC-9FA9-71FA-5A2E-D594DF90F18A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6F177CBF-21AA-06E2-B6D0-96CF9841F91D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B13B017F-D74B-A572-1B48-BEE4598439FC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02242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584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Sub-Aim 2 – System Overview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3D55ABF9-EB04-21F2-8CFA-614D50AA6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533" y="1388098"/>
            <a:ext cx="8785459" cy="546990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87225EB-6B8F-374A-A113-8364B011F8AC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F968289-F5FB-FFB6-7FD8-A9CEC9E6A4C6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0" name="TextBox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2E3BC7E-044B-80D2-6992-E4BFFF05EEBB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1" name="TextBox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947CFB7-9B0A-F061-8460-5C29D2E5099A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2" name="TextBox 1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8EF1E46-FB71-C4A8-1CBF-44CB50C12384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3" name="TextBox 1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E8E6487-B81B-F54E-CDEA-03F3B894CA9D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4" name="TextBox 1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268F6E77-8947-3BA2-E290-80062A43CC2A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55BD50-AB55-A412-BCD8-FA19E1CDB5B6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7" name="TextBox 6">
              <a:hlinkClick r:id="rId8" action="ppaction://hlinksldjump"/>
              <a:extLst>
                <a:ext uri="{FF2B5EF4-FFF2-40B4-BE49-F238E27FC236}">
                  <a16:creationId xmlns:a16="http://schemas.microsoft.com/office/drawing/2014/main" id="{7EF006EA-B862-8822-B1FF-EFB79372294B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8" name="TextBox 7">
              <a:hlinkClick r:id="rId9" action="ppaction://hlinksldjump"/>
              <a:extLst>
                <a:ext uri="{FF2B5EF4-FFF2-40B4-BE49-F238E27FC236}">
                  <a16:creationId xmlns:a16="http://schemas.microsoft.com/office/drawing/2014/main" id="{84CE4681-6734-8AFC-8759-64085249FBB0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9" name="TextBox 8">
              <a:hlinkClick r:id="rId10" action="ppaction://hlinksldjump"/>
              <a:extLst>
                <a:ext uri="{FF2B5EF4-FFF2-40B4-BE49-F238E27FC236}">
                  <a16:creationId xmlns:a16="http://schemas.microsoft.com/office/drawing/2014/main" id="{49D944A4-C0DD-2880-EBB0-FE690330161A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3886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584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Sub-Aim 2 – Knowledge Base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235CAF-BEE2-5893-8E94-1BEF306E237B}"/>
              </a:ext>
            </a:extLst>
          </p:cNvPr>
          <p:cNvSpPr txBox="1"/>
          <p:nvPr/>
        </p:nvSpPr>
        <p:spPr>
          <a:xfrm>
            <a:off x="838515" y="1909106"/>
            <a:ext cx="70976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Built using RDF, or Resource Description Framework graph database of triples.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Core is the UMLS. Also includes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LOINC2HPO (for Lab Result -&gt; Condition reasoning)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Disease Ontology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Symptom Ontology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Potential Drug-Drug Interactions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COVID-19 Ontology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Query-able using SPARQL query language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CA43632-1DF5-77C9-0C76-69D9892FA5FE}"/>
              </a:ext>
            </a:extLst>
          </p:cNvPr>
          <p:cNvGrpSpPr/>
          <p:nvPr/>
        </p:nvGrpSpPr>
        <p:grpSpPr>
          <a:xfrm>
            <a:off x="8194937" y="2125233"/>
            <a:ext cx="3552041" cy="2611817"/>
            <a:chOff x="6670803" y="59599"/>
            <a:chExt cx="3552041" cy="261181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5BAAD03-14A3-3B80-1011-6D25BF7F3408}"/>
                </a:ext>
              </a:extLst>
            </p:cNvPr>
            <p:cNvSpPr txBox="1"/>
            <p:nvPr/>
          </p:nvSpPr>
          <p:spPr>
            <a:xfrm>
              <a:off x="7546249" y="59599"/>
              <a:ext cx="1919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Knowledge Base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776BC24-64E3-EB07-65BE-C30234A72F03}"/>
                </a:ext>
              </a:extLst>
            </p:cNvPr>
            <p:cNvSpPr/>
            <p:nvPr/>
          </p:nvSpPr>
          <p:spPr>
            <a:xfrm>
              <a:off x="6922991" y="426616"/>
              <a:ext cx="3196312" cy="2114562"/>
            </a:xfrm>
            <a:prstGeom prst="roundRect">
              <a:avLst/>
            </a:prstGeom>
            <a:solidFill>
              <a:srgbClr val="12D548">
                <a:alpha val="5098"/>
              </a:srgbClr>
            </a:solidFill>
            <a:ln>
              <a:solidFill>
                <a:schemeClr val="accent6">
                  <a:lumMod val="75000"/>
                </a:schemeClr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AD97336-D53E-3DFC-7061-4436E366F59E}"/>
                </a:ext>
              </a:extLst>
            </p:cNvPr>
            <p:cNvGrpSpPr/>
            <p:nvPr/>
          </p:nvGrpSpPr>
          <p:grpSpPr>
            <a:xfrm>
              <a:off x="6670803" y="683139"/>
              <a:ext cx="2767731" cy="1988277"/>
              <a:chOff x="5075356" y="722330"/>
              <a:chExt cx="2767731" cy="1988277"/>
            </a:xfrm>
          </p:grpSpPr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4262F806-E68A-245C-1061-B07228906FD1}"/>
                  </a:ext>
                </a:extLst>
              </p:cNvPr>
              <p:cNvSpPr/>
              <p:nvPr/>
            </p:nvSpPr>
            <p:spPr>
              <a:xfrm rot="20384924">
                <a:off x="5075356" y="1319735"/>
                <a:ext cx="2257110" cy="1124729"/>
              </a:xfrm>
              <a:prstGeom prst="arc">
                <a:avLst>
                  <a:gd name="adj1" fmla="val 16200000"/>
                  <a:gd name="adj2" fmla="val 20859"/>
                </a:avLst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9D791F4-2D0F-9D7B-5AAC-4978088369CB}"/>
                  </a:ext>
                </a:extLst>
              </p:cNvPr>
              <p:cNvGrpSpPr/>
              <p:nvPr/>
            </p:nvGrpSpPr>
            <p:grpSpPr>
              <a:xfrm>
                <a:off x="5696012" y="722330"/>
                <a:ext cx="2147075" cy="1988277"/>
                <a:chOff x="3613081" y="736884"/>
                <a:chExt cx="2147075" cy="1988277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93C62E5-091C-26EB-E56D-860AE6670DC5}"/>
                    </a:ext>
                  </a:extLst>
                </p:cNvPr>
                <p:cNvCxnSpPr/>
                <p:nvPr/>
              </p:nvCxnSpPr>
              <p:spPr>
                <a:xfrm flipV="1">
                  <a:off x="3917576" y="833718"/>
                  <a:ext cx="636495" cy="502023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9705A945-EA5C-ED15-7303-2F40BB2BD03F}"/>
                    </a:ext>
                  </a:extLst>
                </p:cNvPr>
                <p:cNvSpPr/>
                <p:nvPr/>
              </p:nvSpPr>
              <p:spPr>
                <a:xfrm>
                  <a:off x="4563036" y="73688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573EAE74-AE54-DA03-70FC-F3FEECD03EDA}"/>
                    </a:ext>
                  </a:extLst>
                </p:cNvPr>
                <p:cNvSpPr/>
                <p:nvPr/>
              </p:nvSpPr>
              <p:spPr>
                <a:xfrm>
                  <a:off x="4403182" y="807107"/>
                  <a:ext cx="620881" cy="555243"/>
                </a:xfrm>
                <a:prstGeom prst="arc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DC1596B1-46AA-F5E8-22EF-05287C1C2276}"/>
                    </a:ext>
                  </a:extLst>
                </p:cNvPr>
                <p:cNvSpPr/>
                <p:nvPr/>
              </p:nvSpPr>
              <p:spPr>
                <a:xfrm>
                  <a:off x="4957885" y="1098428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455345C2-41CB-3EEE-21D7-18EE0AD5B4AE}"/>
                    </a:ext>
                  </a:extLst>
                </p:cNvPr>
                <p:cNvSpPr/>
                <p:nvPr/>
              </p:nvSpPr>
              <p:spPr>
                <a:xfrm>
                  <a:off x="3792070" y="1335741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241D77A3-BC39-508C-0A35-12C5B15774A6}"/>
                    </a:ext>
                  </a:extLst>
                </p:cNvPr>
                <p:cNvSpPr/>
                <p:nvPr/>
              </p:nvSpPr>
              <p:spPr>
                <a:xfrm>
                  <a:off x="4340429" y="1389529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AE53D3F8-DACD-7E33-8437-7FA26F838DCD}"/>
                    </a:ext>
                  </a:extLst>
                </p:cNvPr>
                <p:cNvSpPr/>
                <p:nvPr/>
              </p:nvSpPr>
              <p:spPr>
                <a:xfrm>
                  <a:off x="4214923" y="181983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BFEAB3AC-9737-D013-9445-2854B5891448}"/>
                    </a:ext>
                  </a:extLst>
                </p:cNvPr>
                <p:cNvSpPr/>
                <p:nvPr/>
              </p:nvSpPr>
              <p:spPr>
                <a:xfrm>
                  <a:off x="5634650" y="122816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E197E72-6FDD-C108-6D81-15610DD344AC}"/>
                    </a:ext>
                  </a:extLst>
                </p:cNvPr>
                <p:cNvSpPr/>
                <p:nvPr/>
              </p:nvSpPr>
              <p:spPr>
                <a:xfrm>
                  <a:off x="4957885" y="2021398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A4F16EF9-AFDD-9EF3-F4B4-03FBCAAF57F5}"/>
                    </a:ext>
                  </a:extLst>
                </p:cNvPr>
                <p:cNvSpPr/>
                <p:nvPr/>
              </p:nvSpPr>
              <p:spPr>
                <a:xfrm>
                  <a:off x="5167499" y="1523999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34C971C0-3D63-8F36-134E-05290D8F8120}"/>
                    </a:ext>
                  </a:extLst>
                </p:cNvPr>
                <p:cNvSpPr/>
                <p:nvPr/>
              </p:nvSpPr>
              <p:spPr>
                <a:xfrm>
                  <a:off x="3917576" y="2061882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D43A49A4-D28C-6EF8-C5DE-815D1DF15829}"/>
                    </a:ext>
                  </a:extLst>
                </p:cNvPr>
                <p:cNvSpPr/>
                <p:nvPr/>
              </p:nvSpPr>
              <p:spPr>
                <a:xfrm>
                  <a:off x="5471495" y="1766045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161312C-D0AE-B086-0FF3-99669B7BE4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935" y="1496552"/>
                  <a:ext cx="510989" cy="524846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0FFF3D5D-2FC9-B44B-7830-DF2CACBEF2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12898" y="1330368"/>
                  <a:ext cx="321752" cy="19918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71" name="Arc 70">
                  <a:extLst>
                    <a:ext uri="{FF2B5EF4-FFF2-40B4-BE49-F238E27FC236}">
                      <a16:creationId xmlns:a16="http://schemas.microsoft.com/office/drawing/2014/main" id="{02D58D96-90DB-32E3-5192-F12691719713}"/>
                    </a:ext>
                  </a:extLst>
                </p:cNvPr>
                <p:cNvSpPr/>
                <p:nvPr/>
              </p:nvSpPr>
              <p:spPr>
                <a:xfrm>
                  <a:off x="3613081" y="1403933"/>
                  <a:ext cx="358283" cy="1284471"/>
                </a:xfrm>
                <a:prstGeom prst="arc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Arc 71">
                  <a:extLst>
                    <a:ext uri="{FF2B5EF4-FFF2-40B4-BE49-F238E27FC236}">
                      <a16:creationId xmlns:a16="http://schemas.microsoft.com/office/drawing/2014/main" id="{32DBDE2D-749D-4B4A-347C-3528C662C764}"/>
                    </a:ext>
                  </a:extLst>
                </p:cNvPr>
                <p:cNvSpPr/>
                <p:nvPr/>
              </p:nvSpPr>
              <p:spPr>
                <a:xfrm rot="1462931" flipH="1">
                  <a:off x="4018385" y="1418587"/>
                  <a:ext cx="83056" cy="1306574"/>
                </a:xfrm>
                <a:prstGeom prst="arc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B681F2B4-2975-E732-BD0C-C000FA0D9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429" y="1889077"/>
                  <a:ext cx="606879" cy="157091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0AA8AAF2-2666-B579-7EE0-E7C3919441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8661" y="1167847"/>
                  <a:ext cx="530441" cy="10133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6CB29981-4F53-217A-F580-A70D4EB83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93968" y="1856760"/>
                  <a:ext cx="377527" cy="201547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33F50285-1D92-490D-47E8-820EFC2F5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2731" y="1624109"/>
                  <a:ext cx="204474" cy="14846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A371E74-7229-0D81-E7B8-72940EE7BE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3047" y="1280715"/>
                  <a:ext cx="32888" cy="98247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94D4B3BF-66A3-E01D-4ABA-ACACE3C6E4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79963" y="861466"/>
                  <a:ext cx="125006" cy="37121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F0B751-DDC6-09A1-4540-2352013DE9BC}"/>
                </a:ext>
              </a:extLst>
            </p:cNvPr>
            <p:cNvSpPr txBox="1"/>
            <p:nvPr/>
          </p:nvSpPr>
          <p:spPr>
            <a:xfrm>
              <a:off x="9131535" y="1322526"/>
              <a:ext cx="9973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UMLS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CA1064E-87D3-AB8D-5D1A-1D3C5CD9F2D2}"/>
                </a:ext>
              </a:extLst>
            </p:cNvPr>
            <p:cNvSpPr txBox="1"/>
            <p:nvPr/>
          </p:nvSpPr>
          <p:spPr>
            <a:xfrm>
              <a:off x="8780534" y="664352"/>
              <a:ext cx="7377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Disease </a:t>
              </a:r>
              <a:b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Ontology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788F17B-D694-98A6-2B84-941D805EB452}"/>
                </a:ext>
              </a:extLst>
            </p:cNvPr>
            <p:cNvSpPr txBox="1"/>
            <p:nvPr/>
          </p:nvSpPr>
          <p:spPr>
            <a:xfrm>
              <a:off x="6914120" y="821424"/>
              <a:ext cx="8210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Symptom </a:t>
              </a:r>
              <a:b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Ontology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8026466-6EA4-5B04-6471-95C75D7F23F2}"/>
                </a:ext>
              </a:extLst>
            </p:cNvPr>
            <p:cNvSpPr txBox="1"/>
            <p:nvPr/>
          </p:nvSpPr>
          <p:spPr>
            <a:xfrm>
              <a:off x="7771889" y="434036"/>
              <a:ext cx="9428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LOINC2HPO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3336DF4-E534-C22A-D11D-8E9B008DC233}"/>
                </a:ext>
              </a:extLst>
            </p:cNvPr>
            <p:cNvSpPr txBox="1"/>
            <p:nvPr/>
          </p:nvSpPr>
          <p:spPr>
            <a:xfrm>
              <a:off x="8674545" y="1968496"/>
              <a:ext cx="13949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Potential Drug-Drug</a:t>
              </a:r>
              <a:b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Interactions (PDDI)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5A23115E-87F4-CF4A-8561-ABE51367C8D8}"/>
                </a:ext>
              </a:extLst>
            </p:cNvPr>
            <p:cNvSpPr/>
            <p:nvPr/>
          </p:nvSpPr>
          <p:spPr>
            <a:xfrm>
              <a:off x="9515051" y="341143"/>
              <a:ext cx="707793" cy="3513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RDF + SPARQL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C12A63-85B9-B7BE-0B7A-5E001CAE03B5}"/>
                </a:ext>
              </a:extLst>
            </p:cNvPr>
            <p:cNvSpPr txBox="1"/>
            <p:nvPr/>
          </p:nvSpPr>
          <p:spPr>
            <a:xfrm>
              <a:off x="7074812" y="2092485"/>
              <a:ext cx="1372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COVID-19 Ontology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D4496DE8-B2C1-B961-D8D5-F6FDD7A501F1}"/>
              </a:ext>
            </a:extLst>
          </p:cNvPr>
          <p:cNvSpPr txBox="1"/>
          <p:nvPr/>
        </p:nvSpPr>
        <p:spPr>
          <a:xfrm>
            <a:off x="-14967" y="5858179"/>
            <a:ext cx="119373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L. M.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Schriml</a:t>
            </a:r>
            <a:r>
              <a:rPr lang="en-US" sz="900" dirty="0">
                <a:effectLst/>
                <a:latin typeface="Arial" panose="020B0604020202020204" pitchFamily="34" charset="0"/>
              </a:rPr>
              <a:t>, C.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Arze</a:t>
            </a:r>
            <a:r>
              <a:rPr lang="en-US" sz="900" dirty="0">
                <a:effectLst/>
                <a:latin typeface="Arial" panose="020B0604020202020204" pitchFamily="34" charset="0"/>
              </a:rPr>
              <a:t>, S.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Nadendla</a:t>
            </a:r>
            <a:r>
              <a:rPr lang="en-US" sz="900" dirty="0">
                <a:effectLst/>
                <a:latin typeface="Arial" panose="020B0604020202020204" pitchFamily="34" charset="0"/>
              </a:rPr>
              <a:t>, Y.-W. W. Chang, M.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Mazaitis</a:t>
            </a:r>
            <a:r>
              <a:rPr lang="en-US" sz="900" dirty="0">
                <a:effectLst/>
                <a:latin typeface="Arial" panose="020B0604020202020204" pitchFamily="34" charset="0"/>
              </a:rPr>
              <a:t>, V. Felix, G. Feng, and W. A. Kibbe. Disease Ontology: a backbone for disease semantic integration. Nucleic acids research, 40(D1):D940–D946, 2012.</a:t>
            </a: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A. Sargsyan, A. T.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Kodamullil</a:t>
            </a:r>
            <a:r>
              <a:rPr lang="en-US" sz="900" dirty="0">
                <a:effectLst/>
                <a:latin typeface="Arial" panose="020B0604020202020204" pitchFamily="34" charset="0"/>
              </a:rPr>
              <a:t>, S.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Baksi</a:t>
            </a:r>
            <a:r>
              <a:rPr lang="en-US" sz="900" dirty="0">
                <a:effectLst/>
                <a:latin typeface="Arial" panose="020B0604020202020204" pitchFamily="34" charset="0"/>
              </a:rPr>
              <a:t>, J.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Darms</a:t>
            </a:r>
            <a:r>
              <a:rPr lang="en-US" sz="900" dirty="0">
                <a:effectLst/>
                <a:latin typeface="Arial" panose="020B0604020202020204" pitchFamily="34" charset="0"/>
              </a:rPr>
              <a:t>, S. Madan, S. Gebel, O.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Keminer</a:t>
            </a:r>
            <a:r>
              <a:rPr lang="en-US" sz="900" dirty="0">
                <a:effectLst/>
                <a:latin typeface="Arial" panose="020B0604020202020204" pitchFamily="34" charset="0"/>
              </a:rPr>
              <a:t>, G. M. Jose, H.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Balabin</a:t>
            </a:r>
            <a:r>
              <a:rPr lang="en-US" sz="900" dirty="0">
                <a:effectLst/>
                <a:latin typeface="Arial" panose="020B0604020202020204" pitchFamily="34" charset="0"/>
              </a:rPr>
              <a:t>, L. N. DeLong, et al. The COVID-19 ontology. Bioinformatics, 36(24):5703–5705, 2020.</a:t>
            </a: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S.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Ayvaz</a:t>
            </a:r>
            <a:r>
              <a:rPr lang="en-US" sz="900" dirty="0">
                <a:effectLst/>
                <a:latin typeface="Arial" panose="020B0604020202020204" pitchFamily="34" charset="0"/>
              </a:rPr>
              <a:t>, J. Horn, O.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Hassanzadeh</a:t>
            </a:r>
            <a:r>
              <a:rPr lang="en-US" sz="900" dirty="0">
                <a:effectLst/>
                <a:latin typeface="Arial" panose="020B0604020202020204" pitchFamily="34" charset="0"/>
              </a:rPr>
              <a:t>, Q. Zhu, J. Stan, N. P.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Tatonetti</a:t>
            </a:r>
            <a:r>
              <a:rPr lang="en-US" sz="900" dirty="0">
                <a:effectLst/>
                <a:latin typeface="Arial" panose="020B0604020202020204" pitchFamily="34" charset="0"/>
              </a:rPr>
              <a:t>, S.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Vilar</a:t>
            </a:r>
            <a:r>
              <a:rPr lang="en-US" sz="900" dirty="0">
                <a:effectLst/>
                <a:latin typeface="Arial" panose="020B0604020202020204" pitchFamily="34" charset="0"/>
              </a:rPr>
              <a:t>, M.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Brochhausen</a:t>
            </a:r>
            <a:r>
              <a:rPr lang="en-US" sz="900" dirty="0">
                <a:effectLst/>
                <a:latin typeface="Arial" panose="020B0604020202020204" pitchFamily="34" charset="0"/>
              </a:rPr>
              <a:t>, M.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Samwald</a:t>
            </a:r>
            <a:r>
              <a:rPr lang="en-US" sz="900" dirty="0">
                <a:effectLst/>
                <a:latin typeface="Arial" panose="020B0604020202020204" pitchFamily="34" charset="0"/>
              </a:rPr>
              <a:t>, M.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Rastegar-Mojarad</a:t>
            </a:r>
            <a:r>
              <a:rPr lang="en-US" sz="900" dirty="0">
                <a:effectLst/>
                <a:latin typeface="Arial" panose="020B0604020202020204" pitchFamily="34" charset="0"/>
              </a:rPr>
              <a:t>, et al. Toward a complete dataset of drug–drug interaction information from publicly available sources. Journal of biomedical informatics, 55:206–217, 2015.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X. A. Zhang, A. Yates, N.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Vasilevsky</a:t>
            </a:r>
            <a:r>
              <a:rPr lang="en-US" sz="900" dirty="0">
                <a:effectLst/>
                <a:latin typeface="Arial" panose="020B0604020202020204" pitchFamily="34" charset="0"/>
              </a:rPr>
              <a:t>, J.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Gourdine</a:t>
            </a:r>
            <a:r>
              <a:rPr lang="en-US" sz="900" dirty="0">
                <a:effectLst/>
                <a:latin typeface="Arial" panose="020B0604020202020204" pitchFamily="34" charset="0"/>
              </a:rPr>
              <a:t>, T. J. Callahan, L. C. Carmody, D.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Danis</a:t>
            </a:r>
            <a:r>
              <a:rPr lang="en-US" sz="900" dirty="0">
                <a:effectLst/>
                <a:latin typeface="Arial" panose="020B0604020202020204" pitchFamily="34" charset="0"/>
              </a:rPr>
              <a:t>, M. P.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Joachimiak</a:t>
            </a:r>
            <a:r>
              <a:rPr lang="en-US" sz="900" dirty="0">
                <a:effectLst/>
                <a:latin typeface="Arial" panose="020B0604020202020204" pitchFamily="34" charset="0"/>
              </a:rPr>
              <a:t>, V.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Ravanmehr</a:t>
            </a:r>
            <a:r>
              <a:rPr lang="en-US" sz="900" dirty="0">
                <a:effectLst/>
                <a:latin typeface="Arial" panose="020B0604020202020204" pitchFamily="34" charset="0"/>
              </a:rPr>
              <a:t>, E. R. Pfaff, et al. Semantic integration of clinical laboratory tests from electronic health records for deep phenotyping and biomarker discovery. NPJ digital medicine, 2(1):1–9, 2019.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B6381F6-C440-406E-3B87-111C2304E122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996C683-C939-3243-980E-7769AC1FA7FB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0" name="TextBox 9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D073BF0F-6BBD-A73F-8FC4-023D52DEF7B6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1" name="TextBox 1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D9C8DFD-DC4A-4AD5-DF77-FE1043C0247F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2" name="TextBox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CB06C2B-C928-33EF-DA8D-5C17221FBD1D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3" name="TextBox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067A793-7C79-BE75-6C63-33CCE065968F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4" name="TextBox 1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A8E615F-A648-2495-2111-6DD386CBA578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52FE0D-40F6-3C56-4CD8-B3FF353F3D37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7" name="TextBox 6">
              <a:hlinkClick r:id="rId7" action="ppaction://hlinksldjump"/>
              <a:extLst>
                <a:ext uri="{FF2B5EF4-FFF2-40B4-BE49-F238E27FC236}">
                  <a16:creationId xmlns:a16="http://schemas.microsoft.com/office/drawing/2014/main" id="{431D67A2-4A12-4959-D757-508312EA189F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8" name="TextBox 7">
              <a:hlinkClick r:id="rId8" action="ppaction://hlinksldjump"/>
              <a:extLst>
                <a:ext uri="{FF2B5EF4-FFF2-40B4-BE49-F238E27FC236}">
                  <a16:creationId xmlns:a16="http://schemas.microsoft.com/office/drawing/2014/main" id="{06C7F289-56D3-7D37-253F-1047212ABA07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9" name="TextBox 8">
              <a:hlinkClick r:id="rId9" action="ppaction://hlinksldjump"/>
              <a:extLst>
                <a:ext uri="{FF2B5EF4-FFF2-40B4-BE49-F238E27FC236}">
                  <a16:creationId xmlns:a16="http://schemas.microsoft.com/office/drawing/2014/main" id="{5792BC0E-4150-928B-9FD3-685C8ABF7ACA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058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 bldLvl="2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584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Sub-Aim 2 – Normalization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235CAF-BEE2-5893-8E94-1BEF306E237B}"/>
              </a:ext>
            </a:extLst>
          </p:cNvPr>
          <p:cNvSpPr txBox="1"/>
          <p:nvPr/>
        </p:nvSpPr>
        <p:spPr>
          <a:xfrm>
            <a:off x="838515" y="1909106"/>
            <a:ext cx="70976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Non-lab related concepts (e.g., conditions, procedures) normalized using wrapper around MetaMapLite.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Semantic types likely erroneous or unhelpful for query generation ignored.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For example, condition concepts limited to only concepts of semantic types “Diseases and Syndromes”, “Signs and Symptoms”, etc.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Labs normalized using a BERT for sequence classification model trained on ~200 commonly used labs at UW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496DE8-B2C1-B961-D8D5-F6FDD7A501F1}"/>
              </a:ext>
            </a:extLst>
          </p:cNvPr>
          <p:cNvSpPr txBox="1"/>
          <p:nvPr/>
        </p:nvSpPr>
        <p:spPr>
          <a:xfrm>
            <a:off x="0" y="6299774"/>
            <a:ext cx="119373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Demner-Fushman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Dina, Willie J. Rogers, and Alan R. Aronson. "MetaMap Lite: an evaluation of a new Java implementation of MetaMap."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Journal of the American Medical Informatics Association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24.4 (2017): 841-844.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</a:rPr>
              <a:t>J. Devlin, M.-W. Chang, K. Lee, and K. Toutanova. Bert: Pre-training of deep bidirectional trans- formers for language understanding. </a:t>
            </a:r>
            <a:r>
              <a:rPr lang="en-US" sz="900" dirty="0" err="1">
                <a:effectLst/>
                <a:latin typeface="Arial" panose="020B0604020202020204" pitchFamily="34" charset="0"/>
              </a:rPr>
              <a:t>arXiv</a:t>
            </a:r>
            <a:r>
              <a:rPr lang="en-US" sz="900" dirty="0">
                <a:effectLst/>
                <a:latin typeface="Arial" panose="020B0604020202020204" pitchFamily="34" charset="0"/>
              </a:rPr>
              <a:t> preprint arXiv:1810.04805, 2018.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3B7572-EAB6-DC6E-6FFB-7D7AC6A27480}"/>
              </a:ext>
            </a:extLst>
          </p:cNvPr>
          <p:cNvGrpSpPr/>
          <p:nvPr/>
        </p:nvGrpSpPr>
        <p:grpSpPr>
          <a:xfrm>
            <a:off x="9267547" y="2070748"/>
            <a:ext cx="2077280" cy="927632"/>
            <a:chOff x="8418431" y="3097540"/>
            <a:chExt cx="2077280" cy="9276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4875AC-6EA3-2AC5-B26C-27CD4809BE41}"/>
                </a:ext>
              </a:extLst>
            </p:cNvPr>
            <p:cNvSpPr txBox="1"/>
            <p:nvPr/>
          </p:nvSpPr>
          <p:spPr>
            <a:xfrm>
              <a:off x="8650997" y="3097540"/>
              <a:ext cx="1603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Normalization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6F3590E-A0F3-C4EA-8BD5-88C27D59ED5C}"/>
                </a:ext>
              </a:extLst>
            </p:cNvPr>
            <p:cNvSpPr/>
            <p:nvPr/>
          </p:nvSpPr>
          <p:spPr>
            <a:xfrm>
              <a:off x="8418431" y="3444496"/>
              <a:ext cx="2077280" cy="580676"/>
            </a:xfrm>
            <a:prstGeom prst="roundRect">
              <a:avLst/>
            </a:prstGeom>
            <a:solidFill>
              <a:srgbClr val="ED7D31">
                <a:alpha val="5098"/>
              </a:srgbClr>
            </a:solidFill>
            <a:ln>
              <a:solidFill>
                <a:schemeClr val="accent2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60EDC5-0730-F148-3FD2-C83F64EBA33B}"/>
                </a:ext>
              </a:extLst>
            </p:cNvPr>
            <p:cNvSpPr txBox="1"/>
            <p:nvPr/>
          </p:nvSpPr>
          <p:spPr>
            <a:xfrm>
              <a:off x="8460205" y="3479158"/>
              <a:ext cx="9973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MetaMapLite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A342C8-7B18-68A4-A98E-1D19C215217E}"/>
                </a:ext>
              </a:extLst>
            </p:cNvPr>
            <p:cNvSpPr txBox="1"/>
            <p:nvPr/>
          </p:nvSpPr>
          <p:spPr>
            <a:xfrm>
              <a:off x="9514471" y="3481776"/>
              <a:ext cx="9509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BERT (Labs)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1ADCD41-825D-C76E-EC51-764760D8D484}"/>
                </a:ext>
              </a:extLst>
            </p:cNvPr>
            <p:cNvSpPr/>
            <p:nvPr/>
          </p:nvSpPr>
          <p:spPr>
            <a:xfrm>
              <a:off x="8692772" y="3724840"/>
              <a:ext cx="465970" cy="22977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Java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623E30F5-F949-302B-80A6-441EBD38305D}"/>
                </a:ext>
              </a:extLst>
            </p:cNvPr>
            <p:cNvSpPr/>
            <p:nvPr/>
          </p:nvSpPr>
          <p:spPr>
            <a:xfrm>
              <a:off x="9711858" y="3743386"/>
              <a:ext cx="569377" cy="21122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AA9D9D1-9500-1B53-3E85-00DA68311EE8}"/>
              </a:ext>
            </a:extLst>
          </p:cNvPr>
          <p:cNvSpPr txBox="1"/>
          <p:nvPr/>
        </p:nvSpPr>
        <p:spPr>
          <a:xfrm>
            <a:off x="9170774" y="3429000"/>
            <a:ext cx="2385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EB1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drug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“metformin”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ED2050-F159-26AA-BD5D-D1D42EFFB048}"/>
              </a:ext>
            </a:extLst>
          </p:cNvPr>
          <p:cNvSpPr txBox="1"/>
          <p:nvPr/>
        </p:nvSpPr>
        <p:spPr>
          <a:xfrm>
            <a:off x="9342813" y="4044286"/>
            <a:ext cx="1971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CUI: C0025598</a:t>
            </a:r>
            <a:endParaRPr lang="en-US" dirty="0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B8AD6432-4F91-B36A-5260-97A82AF6D267}"/>
              </a:ext>
            </a:extLst>
          </p:cNvPr>
          <p:cNvSpPr/>
          <p:nvPr/>
        </p:nvSpPr>
        <p:spPr>
          <a:xfrm>
            <a:off x="10138713" y="3798332"/>
            <a:ext cx="254977" cy="266486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671184-2ECC-0448-1554-ACB7754A8F5C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C0E9057-3341-B770-1018-CE0FD7D4AA57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20" name="TextBox 19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537AB87C-4E3B-3E05-F246-B68E7E603EA2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21" name="TextBox 2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830C2B3-25CC-D79C-CF61-8F113C9F8DE5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22" name="TextBox 2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F7A2ADD-7046-2B6D-760F-97A0B3A54FF6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23" name="TextBox 2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F16A374-F1FC-62F6-0D1C-A47B9B1D20A6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4" name="TextBox 2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4336D29-AD9E-1717-0D0B-7EBF936AD289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89C2A8-6976-9770-9D9E-B100978C8F56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5" name="TextBox 14">
              <a:hlinkClick r:id="rId7" action="ppaction://hlinksldjump"/>
              <a:extLst>
                <a:ext uri="{FF2B5EF4-FFF2-40B4-BE49-F238E27FC236}">
                  <a16:creationId xmlns:a16="http://schemas.microsoft.com/office/drawing/2014/main" id="{7887BD05-3281-D2E6-BB50-3D71EB174628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8" name="TextBox 17">
              <a:hlinkClick r:id="rId8" action="ppaction://hlinksldjump"/>
              <a:extLst>
                <a:ext uri="{FF2B5EF4-FFF2-40B4-BE49-F238E27FC236}">
                  <a16:creationId xmlns:a16="http://schemas.microsoft.com/office/drawing/2014/main" id="{1497501E-D9B3-BABA-EF84-30750246EB0E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9" name="TextBox 18">
              <a:hlinkClick r:id="rId9" action="ppaction://hlinksldjump"/>
              <a:extLst>
                <a:ext uri="{FF2B5EF4-FFF2-40B4-BE49-F238E27FC236}">
                  <a16:creationId xmlns:a16="http://schemas.microsoft.com/office/drawing/2014/main" id="{583342DB-EEE3-061E-86CC-92722C0AF5B4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325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6898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Sub-Aim 2 – Semantic Metadata Mapping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235CAF-BEE2-5893-8E94-1BEF306E237B}"/>
              </a:ext>
            </a:extLst>
          </p:cNvPr>
          <p:cNvSpPr txBox="1"/>
          <p:nvPr/>
        </p:nvSpPr>
        <p:spPr>
          <a:xfrm>
            <a:off x="838515" y="1920257"/>
            <a:ext cx="503941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 are a database schema-agnostic representation of eligibility criteria logic.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Map logical forms to a ”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”, or “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SMM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”.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Machine-readable “tagging” system for mapping database tables, columns, and records to their ”meaning”, using UMLS concepts.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0A5A15A-808F-9AC5-EBAC-079F09E54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186783"/>
              </p:ext>
            </p:extLst>
          </p:nvPr>
        </p:nvGraphicFramePr>
        <p:xfrm>
          <a:off x="6982780" y="3375430"/>
          <a:ext cx="4813705" cy="1215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480">
                  <a:extLst>
                    <a:ext uri="{9D8B030D-6E8A-4147-A177-3AD203B41FA5}">
                      <a16:colId xmlns:a16="http://schemas.microsoft.com/office/drawing/2014/main" val="228471056"/>
                    </a:ext>
                  </a:extLst>
                </a:gridCol>
                <a:gridCol w="1541819">
                  <a:extLst>
                    <a:ext uri="{9D8B030D-6E8A-4147-A177-3AD203B41FA5}">
                      <a16:colId xmlns:a16="http://schemas.microsoft.com/office/drawing/2014/main" val="1648522837"/>
                    </a:ext>
                  </a:extLst>
                </a:gridCol>
                <a:gridCol w="1894406">
                  <a:extLst>
                    <a:ext uri="{9D8B030D-6E8A-4147-A177-3AD203B41FA5}">
                      <a16:colId xmlns:a16="http://schemas.microsoft.com/office/drawing/2014/main" val="1204896472"/>
                    </a:ext>
                  </a:extLst>
                </a:gridCol>
              </a:tblGrid>
              <a:tr h="3007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birthdate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019061"/>
                  </a:ext>
                </a:extLst>
              </a:tr>
              <a:tr h="261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1-1-2000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494277"/>
                  </a:ext>
                </a:extLst>
              </a:tr>
              <a:tr h="2610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2-2-1980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698552"/>
                  </a:ext>
                </a:extLst>
              </a:tr>
              <a:tr h="30076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3-3-1970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95986"/>
                  </a:ext>
                </a:extLst>
              </a:tr>
            </a:tbl>
          </a:graphicData>
        </a:graphic>
      </p:graphicFrame>
      <p:sp>
        <p:nvSpPr>
          <p:cNvPr id="13" name="Left Brace 12">
            <a:extLst>
              <a:ext uri="{FF2B5EF4-FFF2-40B4-BE49-F238E27FC236}">
                <a16:creationId xmlns:a16="http://schemas.microsoft.com/office/drawing/2014/main" id="{10E09F17-611A-9DEF-4A53-16A5C0C3C90B}"/>
              </a:ext>
            </a:extLst>
          </p:cNvPr>
          <p:cNvSpPr/>
          <p:nvPr/>
        </p:nvSpPr>
        <p:spPr>
          <a:xfrm rot="5400000">
            <a:off x="7458258" y="2472112"/>
            <a:ext cx="380994" cy="1331951"/>
          </a:xfrm>
          <a:prstGeom prst="leftBrace">
            <a:avLst>
              <a:gd name="adj1" fmla="val 8333"/>
              <a:gd name="adj2" fmla="val 51321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9F5D194-2EE9-ECF6-0291-1C99DC93AFA7}"/>
              </a:ext>
            </a:extLst>
          </p:cNvPr>
          <p:cNvSpPr/>
          <p:nvPr/>
        </p:nvSpPr>
        <p:spPr>
          <a:xfrm rot="5400000">
            <a:off x="8934698" y="2383519"/>
            <a:ext cx="380994" cy="1509135"/>
          </a:xfrm>
          <a:prstGeom prst="leftBrace">
            <a:avLst>
              <a:gd name="adj1" fmla="val 8333"/>
              <a:gd name="adj2" fmla="val 50582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02DD03-DD92-E334-A475-C459D1A07811}"/>
              </a:ext>
            </a:extLst>
          </p:cNvPr>
          <p:cNvSpPr txBox="1"/>
          <p:nvPr/>
        </p:nvSpPr>
        <p:spPr>
          <a:xfrm>
            <a:off x="8326213" y="2464613"/>
            <a:ext cx="1597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C0421451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“Date of Birth”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CB38E-1D4B-EB0E-6A37-90F31B171EC2}"/>
              </a:ext>
            </a:extLst>
          </p:cNvPr>
          <p:cNvSpPr txBox="1"/>
          <p:nvPr/>
        </p:nvSpPr>
        <p:spPr>
          <a:xfrm>
            <a:off x="6314075" y="2464613"/>
            <a:ext cx="266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C5236161</a:t>
            </a:r>
            <a:br>
              <a:rPr lang="en-US" sz="1400" dirty="0"/>
            </a:br>
            <a:r>
              <a:rPr lang="en-US" sz="1400" dirty="0"/>
              <a:t>“Patient Identifier”</a:t>
            </a:r>
            <a:endParaRPr lang="en-US" dirty="0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F2AE269-AFB2-0688-D5DC-F0F9B5E976E0}"/>
              </a:ext>
            </a:extLst>
          </p:cNvPr>
          <p:cNvSpPr/>
          <p:nvPr/>
        </p:nvSpPr>
        <p:spPr>
          <a:xfrm rot="5400000">
            <a:off x="10663244" y="2201946"/>
            <a:ext cx="387598" cy="1878883"/>
          </a:xfrm>
          <a:prstGeom prst="leftBrace">
            <a:avLst>
              <a:gd name="adj1" fmla="val 8333"/>
              <a:gd name="adj2" fmla="val 49532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9EE9F-A067-D286-54A9-A38D7358D163}"/>
              </a:ext>
            </a:extLst>
          </p:cNvPr>
          <p:cNvSpPr txBox="1"/>
          <p:nvPr/>
        </p:nvSpPr>
        <p:spPr>
          <a:xfrm>
            <a:off x="10097331" y="1833109"/>
            <a:ext cx="19134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C0421451</a:t>
            </a:r>
            <a:r>
              <a:rPr lang="en-US" sz="1400" dirty="0"/>
              <a:t> “Female” </a:t>
            </a:r>
          </a:p>
          <a:p>
            <a:r>
              <a:rPr lang="en-US" sz="1400" dirty="0"/>
              <a:t>If = “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gender = 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‘F’</a:t>
            </a:r>
            <a:r>
              <a:rPr lang="en-US" sz="1400" dirty="0"/>
              <a:t>”</a:t>
            </a:r>
            <a:br>
              <a:rPr lang="en-US" sz="1400" dirty="0"/>
            </a:br>
            <a:endParaRPr lang="en-US" sz="1400" dirty="0"/>
          </a:p>
          <a:p>
            <a:r>
              <a:rPr lang="en-US" sz="1200" dirty="0">
                <a:solidFill>
                  <a:schemeClr val="accent1"/>
                </a:solidFill>
              </a:rPr>
              <a:t>C0086582</a:t>
            </a:r>
            <a:r>
              <a:rPr lang="en-US" sz="1400" dirty="0"/>
              <a:t> “Male”</a:t>
            </a:r>
          </a:p>
          <a:p>
            <a:r>
              <a:rPr lang="en-US" sz="1400" dirty="0"/>
              <a:t>If = “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gender = 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‘M’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”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4D59AF-2186-B689-F5E1-685F33210C4D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455AB56-6EED-7F45-A85B-540630180302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D163FC81-CC6E-70A8-3914-E83C53A06874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EDE70F2-5D78-727B-6FF9-148917E6AE2F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4" name="TextBox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61F7E33-1D74-2A4F-F12C-4A5B6C7B0838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6" name="TextBox 1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A362268-32D0-5120-A108-D640C0F72CBF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7" name="TextBox 1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EB082DE-C895-9E3E-133E-F3D6FA43C3AD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C7138-C957-7E46-4551-A1C7C09FBD2F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C592CCC6-783A-7053-8516-A260AA777EC0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68C9FE07-6074-896B-2066-6DEDF6225AC4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3F0A0F47-4824-A688-F6C9-55359A1FCE3A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01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/>
      <p:bldP spid="19" grpId="0"/>
      <p:bldP spid="20" grpId="0" animBg="1"/>
      <p:bldP spid="2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ED68CC-07EE-26FF-4007-E8CA91EC3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23" y="1333122"/>
            <a:ext cx="9692296" cy="54545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76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AA355B-EBD3-C1D5-9CD8-265F0E57F7C5}"/>
              </a:ext>
            </a:extLst>
          </p:cNvPr>
          <p:cNvSpPr/>
          <p:nvPr/>
        </p:nvSpPr>
        <p:spPr>
          <a:xfrm>
            <a:off x="1216269" y="1911318"/>
            <a:ext cx="9765323" cy="4876344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0BBB7D0-0C6A-DACB-DD59-253F86CB36BC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30AF23-7386-29CD-12DF-72A6982CB17F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9DACE46-AF0E-7E95-460E-7787F9239252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DEF5C9E-BA90-BDC2-438E-437F05DB5FB3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6A34DE3-CDF4-50B2-118A-8972F5AE4416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D8D549E-5EC5-6662-233F-A391310F1B35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6" name="TextBox 1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BA0D1D8-582F-9DEA-FE74-E01908893E14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708451-C102-7F3E-0AF7-C165BF0FB229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841CFA2D-3763-1BEF-FCCA-4BBC1740A981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FBEFAEC3-DD18-48D6-B35A-829088C9803F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1" name="TextBox 10">
              <a:hlinkClick r:id="rId10" action="ppaction://hlinksldjump"/>
              <a:extLst>
                <a:ext uri="{FF2B5EF4-FFF2-40B4-BE49-F238E27FC236}">
                  <a16:creationId xmlns:a16="http://schemas.microsoft.com/office/drawing/2014/main" id="{57974ABE-DC70-2259-CA60-C74C3C8E1A95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92063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14F053-EFC9-4E4E-9745-0D1D6F8ED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23" y="1333122"/>
            <a:ext cx="9692296" cy="54545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77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AA355B-EBD3-C1D5-9CD8-265F0E57F7C5}"/>
              </a:ext>
            </a:extLst>
          </p:cNvPr>
          <p:cNvSpPr/>
          <p:nvPr/>
        </p:nvSpPr>
        <p:spPr>
          <a:xfrm>
            <a:off x="1216269" y="2760785"/>
            <a:ext cx="9692296" cy="4026877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A93D6-08D3-E6B0-CBBB-9DCE4C1D6CEC}"/>
              </a:ext>
            </a:extLst>
          </p:cNvPr>
          <p:cNvSpPr/>
          <p:nvPr/>
        </p:nvSpPr>
        <p:spPr>
          <a:xfrm>
            <a:off x="1108894" y="1333122"/>
            <a:ext cx="9637628" cy="571974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6DB3BA-D90B-BF9C-CAE3-F8B035FC9245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0B5A908-21FA-B6BE-28AF-71780EAEA996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3" name="TextBox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DD21FB0-222B-ABB0-09B7-F309C0A95E30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4" name="TextBox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1EAA887-A652-3019-0671-112E207C114F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5" name="TextBox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21BA8C2-187E-D4E8-E833-940E1843C469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6" name="TextBox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21DFA4A-F7B7-B5F8-C05D-6EACD1A637F6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7" name="TextBox 1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FE53014-F461-C648-305E-A1EE68051376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FC9E42-AA60-F7E3-6F05-830399F534F1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0" name="TextBox 9">
              <a:hlinkClick r:id="rId8" action="ppaction://hlinksldjump"/>
              <a:extLst>
                <a:ext uri="{FF2B5EF4-FFF2-40B4-BE49-F238E27FC236}">
                  <a16:creationId xmlns:a16="http://schemas.microsoft.com/office/drawing/2014/main" id="{334AC9B5-E986-BBD4-38C1-FBEAB1C0C244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1" name="TextBox 10">
              <a:hlinkClick r:id="rId9" action="ppaction://hlinksldjump"/>
              <a:extLst>
                <a:ext uri="{FF2B5EF4-FFF2-40B4-BE49-F238E27FC236}">
                  <a16:creationId xmlns:a16="http://schemas.microsoft.com/office/drawing/2014/main" id="{D5BAB4AE-F7D7-5CBC-10E3-C1246093836D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2" name="TextBox 11">
              <a:hlinkClick r:id="rId10" action="ppaction://hlinksldjump"/>
              <a:extLst>
                <a:ext uri="{FF2B5EF4-FFF2-40B4-BE49-F238E27FC236}">
                  <a16:creationId xmlns:a16="http://schemas.microsoft.com/office/drawing/2014/main" id="{0ABD4662-C5DD-F2A4-6A03-783C4C108CFA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54689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855EA5-8E57-27BC-7278-8A1500E5C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23" y="1333122"/>
            <a:ext cx="9692296" cy="54545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AA355B-EBD3-C1D5-9CD8-265F0E57F7C5}"/>
              </a:ext>
            </a:extLst>
          </p:cNvPr>
          <p:cNvSpPr/>
          <p:nvPr/>
        </p:nvSpPr>
        <p:spPr>
          <a:xfrm>
            <a:off x="1242646" y="5259284"/>
            <a:ext cx="9846321" cy="1528378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B89890-2CB7-B8C3-3DD2-7492DC8A906E}"/>
              </a:ext>
            </a:extLst>
          </p:cNvPr>
          <p:cNvSpPr/>
          <p:nvPr/>
        </p:nvSpPr>
        <p:spPr>
          <a:xfrm>
            <a:off x="1108893" y="1333123"/>
            <a:ext cx="9846321" cy="1665054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FF2672-0C2E-6D09-C290-6F5A8938B646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3DFFD8F-4F6C-A87D-27C7-2BB1B46C95E7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3" name="TextBox 1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D67E959-29E5-792F-D0A9-0B0EA13B12F0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4" name="TextBox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E59486D-E533-C122-7843-E0F07E0CBD65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5" name="TextBox 1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18FEB29-350A-A3C3-809B-0FCBA70BAEB3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6" name="TextBox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247F210-599F-BC65-68E2-6621D9F881D4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7" name="TextBox 1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6B43016-D1E1-58C9-9C9F-B1B61715F245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49A7AB-8DE6-77F2-FF65-E3AB606E8CCE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0" name="TextBox 9">
              <a:hlinkClick r:id="rId8" action="ppaction://hlinksldjump"/>
              <a:extLst>
                <a:ext uri="{FF2B5EF4-FFF2-40B4-BE49-F238E27FC236}">
                  <a16:creationId xmlns:a16="http://schemas.microsoft.com/office/drawing/2014/main" id="{51C94E1D-3680-11B9-4423-91B3077BF1A0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1" name="TextBox 10">
              <a:hlinkClick r:id="rId9" action="ppaction://hlinksldjump"/>
              <a:extLst>
                <a:ext uri="{FF2B5EF4-FFF2-40B4-BE49-F238E27FC236}">
                  <a16:creationId xmlns:a16="http://schemas.microsoft.com/office/drawing/2014/main" id="{131BF01C-1BE2-371B-E639-D59E93091E3A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2" name="TextBox 11">
              <a:hlinkClick r:id="rId10" action="ppaction://hlinksldjump"/>
              <a:extLst>
                <a:ext uri="{FF2B5EF4-FFF2-40B4-BE49-F238E27FC236}">
                  <a16:creationId xmlns:a16="http://schemas.microsoft.com/office/drawing/2014/main" id="{460BB55A-286E-7441-0209-AF7402E4558C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97340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EC69B55-C35D-74FE-0DB3-676C55DE9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23" y="1333122"/>
            <a:ext cx="9692296" cy="54545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F10A4-F815-6ABA-E8C3-3E7280C07546}"/>
              </a:ext>
            </a:extLst>
          </p:cNvPr>
          <p:cNvSpPr/>
          <p:nvPr/>
        </p:nvSpPr>
        <p:spPr>
          <a:xfrm>
            <a:off x="1108894" y="1333122"/>
            <a:ext cx="9934244" cy="4399463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E730651-875A-C1E7-78D8-388F43F0CB16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2618683-65C6-F3AB-A91E-8A8962E98245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590D727-3D63-959E-DF68-569E4C9DD046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019EFDE-C889-3576-F743-D76F556EFFDC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4A447FC-D524-3BF1-FB7E-520067256671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2C0B3F7-57E5-4B04-40CC-5852FEE844DE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6" name="TextBox 1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A05C8B4-3BB0-2B17-6AE7-FAA7617A643F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B7AE30-54FA-7EBC-7B49-206A72D2FB23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8D020B52-F9A7-5219-F0E7-27C8F2B411C9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A3D387D7-0E08-8629-4CBD-373658193ECF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1" name="TextBox 10">
              <a:hlinkClick r:id="rId10" action="ppaction://hlinksldjump"/>
              <a:extLst>
                <a:ext uri="{FF2B5EF4-FFF2-40B4-BE49-F238E27FC236}">
                  <a16:creationId xmlns:a16="http://schemas.microsoft.com/office/drawing/2014/main" id="{BC9B88EF-28C7-1F32-5FA2-5B38BADC48C9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5646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3" y="2028616"/>
            <a:ext cx="902645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Existing drag-and-drop cohort discovery tools are not a panacea: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Significant learning curves.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Visual representation of data discordant with “mental maps” of how data are collected or stored.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May be structurally unable to represent certain complex criteria or sequences of events.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1A70B-C225-53DA-4DBA-D9A2C447A889}"/>
              </a:ext>
            </a:extLst>
          </p:cNvPr>
          <p:cNvSpPr txBox="1"/>
          <p:nvPr/>
        </p:nvSpPr>
        <p:spPr>
          <a:xfrm>
            <a:off x="838514" y="864841"/>
            <a:ext cx="9905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Recruitment and (Cohort Discovery) Software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3D2E11-3EB0-4E35-8E4D-2E40F1CAF73B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3" name="TextBox 2">
              <a:hlinkClick r:id="rId3" action="ppaction://hlinksldjump"/>
              <a:extLst>
                <a:ext uri="{FF2B5EF4-FFF2-40B4-BE49-F238E27FC236}">
                  <a16:creationId xmlns:a16="http://schemas.microsoft.com/office/drawing/2014/main" id="{DDA5A206-B9B9-CF96-81BF-45C067409E2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5" name="TextBox 4">
              <a:hlinkClick r:id="rId4" action="ppaction://hlinksldjump"/>
              <a:extLst>
                <a:ext uri="{FF2B5EF4-FFF2-40B4-BE49-F238E27FC236}">
                  <a16:creationId xmlns:a16="http://schemas.microsoft.com/office/drawing/2014/main" id="{178CE6DD-BF5D-F125-5468-1BFA944679B6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6" name="TextBox 5">
              <a:hlinkClick r:id="rId5" action="ppaction://hlinksldjump"/>
              <a:extLst>
                <a:ext uri="{FF2B5EF4-FFF2-40B4-BE49-F238E27FC236}">
                  <a16:creationId xmlns:a16="http://schemas.microsoft.com/office/drawing/2014/main" id="{D46AD37C-02DD-71AC-A1B4-49256D063D7E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7" name="TextBox 6">
              <a:hlinkClick r:id="rId6" action="ppaction://hlinksldjump"/>
              <a:extLst>
                <a:ext uri="{FF2B5EF4-FFF2-40B4-BE49-F238E27FC236}">
                  <a16:creationId xmlns:a16="http://schemas.microsoft.com/office/drawing/2014/main" id="{659D6C1E-4EE3-6267-7F33-BC8AA2E6C35F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0" name="TextBox 9">
              <a:hlinkClick r:id="rId7" action="ppaction://hlinksldjump"/>
              <a:extLst>
                <a:ext uri="{FF2B5EF4-FFF2-40B4-BE49-F238E27FC236}">
                  <a16:creationId xmlns:a16="http://schemas.microsoft.com/office/drawing/2014/main" id="{F5986311-B034-E6F9-74F2-403B6030A72A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1424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4855E9-F542-2BC3-958F-D478E2F2A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823" y="1333122"/>
            <a:ext cx="9692296" cy="54545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695C0AE-64D0-6DDB-4C8A-206930E585D8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72D43A6-9678-DAD3-BE99-97890164EB0F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0" name="TextBox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3756DD6-F0CC-EDD1-787C-A1A465E41EED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1" name="TextBox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8519006-EFA9-AFEF-DC83-1F2938001D6D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2" name="TextBox 1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0F6A6A7-2780-77A4-768A-FEA7B9B79459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3" name="TextBox 1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FE6183C-A5EE-BC79-934D-82EF57B5C802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4" name="TextBox 1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E661C55-754A-89F6-DD50-EEAD6659E26E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E275A2-A74B-1203-7649-7D1B6076791D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6" name="TextBox 5">
              <a:hlinkClick r:id="rId8" action="ppaction://hlinksldjump"/>
              <a:extLst>
                <a:ext uri="{FF2B5EF4-FFF2-40B4-BE49-F238E27FC236}">
                  <a16:creationId xmlns:a16="http://schemas.microsoft.com/office/drawing/2014/main" id="{11E308D2-AD6C-033C-674B-3DA49051073D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7" name="TextBox 6">
              <a:hlinkClick r:id="rId9" action="ppaction://hlinksldjump"/>
              <a:extLst>
                <a:ext uri="{FF2B5EF4-FFF2-40B4-BE49-F238E27FC236}">
                  <a16:creationId xmlns:a16="http://schemas.microsoft.com/office/drawing/2014/main" id="{D16BC08A-A4D5-66C2-6AE4-F214AC4C39B6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9" name="TextBox 8">
              <a:hlinkClick r:id="rId10" action="ppaction://hlinksldjump"/>
              <a:extLst>
                <a:ext uri="{FF2B5EF4-FFF2-40B4-BE49-F238E27FC236}">
                  <a16:creationId xmlns:a16="http://schemas.microsoft.com/office/drawing/2014/main" id="{0B33589E-889B-EF57-609A-C9B49264ADD8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48292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81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1,2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79B894-C552-4C64-6894-74B1435741F2}"/>
              </a:ext>
            </a:extLst>
          </p:cNvPr>
          <p:cNvSpPr txBox="1"/>
          <p:nvPr/>
        </p:nvSpPr>
        <p:spPr>
          <a:xfrm>
            <a:off x="892019" y="1334379"/>
            <a:ext cx="6923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Named Entity Recognition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) using BERT and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Relation Extraction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using R-BERT.</a:t>
            </a:r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22424F1-1644-8544-AA03-1AB561D20BC7}"/>
              </a:ext>
            </a:extLst>
          </p:cNvPr>
          <p:cNvSpPr txBox="1"/>
          <p:nvPr/>
        </p:nvSpPr>
        <p:spPr>
          <a:xfrm>
            <a:off x="466466" y="2077917"/>
            <a:ext cx="4140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“- Diabetic women and men aged over 65</a:t>
            </a:r>
            <a:b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b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  with no contraindications to metformin”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F0EFDB3-3E5A-B4C5-9B23-A2D46ACBD692}"/>
              </a:ext>
            </a:extLst>
          </p:cNvPr>
          <p:cNvGrpSpPr/>
          <p:nvPr/>
        </p:nvGrpSpPr>
        <p:grpSpPr>
          <a:xfrm>
            <a:off x="6714642" y="1689557"/>
            <a:ext cx="5296105" cy="2960309"/>
            <a:chOff x="4407377" y="1715248"/>
            <a:chExt cx="5296105" cy="2960309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42CCBA19-A3C3-1827-7EA8-600A892B25D1}"/>
                </a:ext>
              </a:extLst>
            </p:cNvPr>
            <p:cNvGrpSpPr/>
            <p:nvPr/>
          </p:nvGrpSpPr>
          <p:grpSpPr>
            <a:xfrm>
              <a:off x="8048710" y="4032090"/>
              <a:ext cx="1061986" cy="643467"/>
              <a:chOff x="905241" y="2512259"/>
              <a:chExt cx="1061986" cy="643467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CA07E855-F229-07DA-C6F0-1BF7898492F6}"/>
                  </a:ext>
                </a:extLst>
              </p:cNvPr>
              <p:cNvSpPr/>
              <p:nvPr/>
            </p:nvSpPr>
            <p:spPr>
              <a:xfrm>
                <a:off x="905241" y="2512259"/>
                <a:ext cx="1061986" cy="643467"/>
              </a:xfrm>
              <a:prstGeom prst="roundRect">
                <a:avLst/>
              </a:prstGeom>
              <a:solidFill>
                <a:srgbClr val="EEB1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ounded Rectangle 208">
                <a:extLst>
                  <a:ext uri="{FF2B5EF4-FFF2-40B4-BE49-F238E27FC236}">
                    <a16:creationId xmlns:a16="http://schemas.microsoft.com/office/drawing/2014/main" id="{26AC1BBD-D291-6A18-47D9-A76CFB230586}"/>
                  </a:ext>
                </a:extLst>
              </p:cNvPr>
              <p:cNvSpPr/>
              <p:nvPr/>
            </p:nvSpPr>
            <p:spPr>
              <a:xfrm>
                <a:off x="1027765" y="2585355"/>
                <a:ext cx="855130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Drug</a:t>
                </a: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56669917-97FF-1705-5801-D80EA57FF855}"/>
                </a:ext>
              </a:extLst>
            </p:cNvPr>
            <p:cNvSpPr txBox="1"/>
            <p:nvPr/>
          </p:nvSpPr>
          <p:spPr>
            <a:xfrm>
              <a:off x="8003009" y="4321452"/>
              <a:ext cx="11288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metformin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A1B91D3-A600-810A-C19E-4AEBB9D7A9F6}"/>
                </a:ext>
              </a:extLst>
            </p:cNvPr>
            <p:cNvGrpSpPr/>
            <p:nvPr/>
          </p:nvGrpSpPr>
          <p:grpSpPr>
            <a:xfrm>
              <a:off x="4595394" y="2099986"/>
              <a:ext cx="978160" cy="643467"/>
              <a:chOff x="936617" y="1707256"/>
              <a:chExt cx="999065" cy="643467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7D81D337-C369-BB48-3A38-5D10EC45CA76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206" name="Rounded Rectangle 205">
                  <a:extLst>
                    <a:ext uri="{FF2B5EF4-FFF2-40B4-BE49-F238E27FC236}">
                      <a16:creationId xmlns:a16="http://schemas.microsoft.com/office/drawing/2014/main" id="{6E55C17F-500D-AC74-879C-55C6330F5A48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Rounded Rectangle 206">
                  <a:extLst>
                    <a:ext uri="{FF2B5EF4-FFF2-40B4-BE49-F238E27FC236}">
                      <a16:creationId xmlns:a16="http://schemas.microsoft.com/office/drawing/2014/main" id="{C0247D52-3D6A-1D5F-FC29-5AFA2345225F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Condition</a:t>
                  </a:r>
                </a:p>
              </p:txBody>
            </p:sp>
          </p:grp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36B8B2CA-7F1C-42F7-00A3-BB3FE0414495}"/>
                  </a:ext>
                </a:extLst>
              </p:cNvPr>
              <p:cNvSpPr txBox="1"/>
              <p:nvPr/>
            </p:nvSpPr>
            <p:spPr>
              <a:xfrm>
                <a:off x="992342" y="1986964"/>
                <a:ext cx="9140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Diabetic</a:t>
                </a: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F1120849-238D-0575-FA92-5AC848FCE779}"/>
                </a:ext>
              </a:extLst>
            </p:cNvPr>
            <p:cNvGrpSpPr/>
            <p:nvPr/>
          </p:nvGrpSpPr>
          <p:grpSpPr>
            <a:xfrm>
              <a:off x="5616271" y="2099986"/>
              <a:ext cx="860974" cy="643467"/>
              <a:chOff x="936617" y="1707256"/>
              <a:chExt cx="999065" cy="643467"/>
            </a:xfrm>
          </p:grpSpPr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8ED79265-36E3-294D-9358-FA6A6B545964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202" name="Rounded Rectangle 201">
                  <a:extLst>
                    <a:ext uri="{FF2B5EF4-FFF2-40B4-BE49-F238E27FC236}">
                      <a16:creationId xmlns:a16="http://schemas.microsoft.com/office/drawing/2014/main" id="{6F56AEAF-9B18-A018-45FC-EF92C4E890BF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ounded Rectangle 202">
                  <a:extLst>
                    <a:ext uri="{FF2B5EF4-FFF2-40B4-BE49-F238E27FC236}">
                      <a16:creationId xmlns:a16="http://schemas.microsoft.com/office/drawing/2014/main" id="{F87A4E1A-269F-79C4-F2B3-A277A9900B03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Female</a:t>
                  </a:r>
                </a:p>
              </p:txBody>
            </p:sp>
          </p:grp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C8C8B302-5071-57CD-6590-A1B5756C9483}"/>
                  </a:ext>
                </a:extLst>
              </p:cNvPr>
              <p:cNvSpPr txBox="1"/>
              <p:nvPr/>
            </p:nvSpPr>
            <p:spPr>
              <a:xfrm>
                <a:off x="939027" y="1986964"/>
                <a:ext cx="991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women</a:t>
                </a: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B5595122-0854-3189-5C9B-717EF87C5450}"/>
                </a:ext>
              </a:extLst>
            </p:cNvPr>
            <p:cNvGrpSpPr/>
            <p:nvPr/>
          </p:nvGrpSpPr>
          <p:grpSpPr>
            <a:xfrm>
              <a:off x="6904977" y="2120755"/>
              <a:ext cx="641891" cy="643467"/>
              <a:chOff x="936617" y="1707256"/>
              <a:chExt cx="999065" cy="643467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760E2B32-6856-A54C-E215-F24F22F2AD0D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98" name="Rounded Rectangle 197">
                  <a:extLst>
                    <a:ext uri="{FF2B5EF4-FFF2-40B4-BE49-F238E27FC236}">
                      <a16:creationId xmlns:a16="http://schemas.microsoft.com/office/drawing/2014/main" id="{995BD431-EFF5-82BA-F890-26BF03D4FBBF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ounded Rectangle 198">
                  <a:extLst>
                    <a:ext uri="{FF2B5EF4-FFF2-40B4-BE49-F238E27FC236}">
                      <a16:creationId xmlns:a16="http://schemas.microsoft.com/office/drawing/2014/main" id="{C470199E-96BC-F555-7E0F-16D04E7A9EAA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Male</a:t>
                  </a:r>
                </a:p>
              </p:txBody>
            </p:sp>
          </p:grp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059C3F5E-10A0-6B2F-F5A9-73D3F1DD2CCC}"/>
                  </a:ext>
                </a:extLst>
              </p:cNvPr>
              <p:cNvSpPr txBox="1"/>
              <p:nvPr/>
            </p:nvSpPr>
            <p:spPr>
              <a:xfrm>
                <a:off x="1143025" y="1986964"/>
                <a:ext cx="5838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men</a:t>
                </a: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FBE0F243-BA8D-39F5-E8DE-5CB6F24EFE55}"/>
                </a:ext>
              </a:extLst>
            </p:cNvPr>
            <p:cNvGrpSpPr/>
            <p:nvPr/>
          </p:nvGrpSpPr>
          <p:grpSpPr>
            <a:xfrm>
              <a:off x="8288438" y="2132776"/>
              <a:ext cx="1415044" cy="1121416"/>
              <a:chOff x="4658669" y="1571198"/>
              <a:chExt cx="1862110" cy="1121416"/>
            </a:xfrm>
          </p:grpSpPr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DC9367DC-ED8B-961B-EA8B-6A43F014F0E5}"/>
                  </a:ext>
                </a:extLst>
              </p:cNvPr>
              <p:cNvGrpSpPr/>
              <p:nvPr/>
            </p:nvGrpSpPr>
            <p:grpSpPr>
              <a:xfrm>
                <a:off x="4658669" y="1571198"/>
                <a:ext cx="1862110" cy="1121416"/>
                <a:chOff x="963817" y="1707258"/>
                <a:chExt cx="847194" cy="1121416"/>
              </a:xfrm>
            </p:grpSpPr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F53244FE-B535-129F-E0B9-6B859B943967}"/>
                    </a:ext>
                  </a:extLst>
                </p:cNvPr>
                <p:cNvGrpSpPr/>
                <p:nvPr/>
              </p:nvGrpSpPr>
              <p:grpSpPr>
                <a:xfrm>
                  <a:off x="963817" y="1707258"/>
                  <a:ext cx="847194" cy="1121416"/>
                  <a:chOff x="721467" y="2512261"/>
                  <a:chExt cx="847194" cy="1121416"/>
                </a:xfrm>
              </p:grpSpPr>
              <p:sp>
                <p:nvSpPr>
                  <p:cNvPr id="194" name="Rounded Rectangle 193">
                    <a:extLst>
                      <a:ext uri="{FF2B5EF4-FFF2-40B4-BE49-F238E27FC236}">
                        <a16:creationId xmlns:a16="http://schemas.microsoft.com/office/drawing/2014/main" id="{FBBA056B-5B3E-B513-E2C4-D051BF0EE32C}"/>
                      </a:ext>
                    </a:extLst>
                  </p:cNvPr>
                  <p:cNvSpPr/>
                  <p:nvPr/>
                </p:nvSpPr>
                <p:spPr>
                  <a:xfrm>
                    <a:off x="721467" y="2512261"/>
                    <a:ext cx="847194" cy="1121416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" name="Rounded Rectangle 194">
                    <a:extLst>
                      <a:ext uri="{FF2B5EF4-FFF2-40B4-BE49-F238E27FC236}">
                        <a16:creationId xmlns:a16="http://schemas.microsoft.com/office/drawing/2014/main" id="{A5C325EB-2211-8023-F950-1CF9B339834C}"/>
                      </a:ext>
                    </a:extLst>
                  </p:cNvPr>
                  <p:cNvSpPr/>
                  <p:nvPr/>
                </p:nvSpPr>
                <p:spPr>
                  <a:xfrm>
                    <a:off x="778558" y="2584598"/>
                    <a:ext cx="742548" cy="21596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rPr>
                      <a:t>Eq-Comparison</a:t>
                    </a:r>
                  </a:p>
                </p:txBody>
              </p:sp>
            </p:grp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04858BD4-AB81-16F4-7A0B-6C6A499842FE}"/>
                    </a:ext>
                  </a:extLst>
                </p:cNvPr>
                <p:cNvSpPr txBox="1"/>
                <p:nvPr/>
              </p:nvSpPr>
              <p:spPr>
                <a:xfrm>
                  <a:off x="1126630" y="1983394"/>
                  <a:ext cx="50980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over 65</a:t>
                  </a:r>
                </a:p>
              </p:txBody>
            </p:sp>
          </p:grpSp>
          <p:sp>
            <p:nvSpPr>
              <p:cNvPr id="190" name="Rounded Rectangle 189">
                <a:extLst>
                  <a:ext uri="{FF2B5EF4-FFF2-40B4-BE49-F238E27FC236}">
                    <a16:creationId xmlns:a16="http://schemas.microsoft.com/office/drawing/2014/main" id="{5A3134B5-7069-72F0-BE94-8BA02CC30B01}"/>
                  </a:ext>
                </a:extLst>
              </p:cNvPr>
              <p:cNvSpPr/>
              <p:nvPr/>
            </p:nvSpPr>
            <p:spPr>
              <a:xfrm>
                <a:off x="4848592" y="2242532"/>
                <a:ext cx="1412201" cy="3783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Roboto Thin" panose="02000000000000000000" pitchFamily="2" charset="0"/>
                  <a:ea typeface="Roboto Thin" panose="02000000000000000000" pitchFamily="2" charset="0"/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03C7AE2-EEE6-5A9F-5D97-955490CA0E7B}"/>
                  </a:ext>
                </a:extLst>
              </p:cNvPr>
              <p:cNvSpPr txBox="1"/>
              <p:nvPr/>
            </p:nvSpPr>
            <p:spPr>
              <a:xfrm>
                <a:off x="4779409" y="2205405"/>
                <a:ext cx="158391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Operator: Greater</a:t>
                </a:r>
                <a:b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</a:br>
                <a: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Value:       “65”</a:t>
                </a: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DE67806B-260C-EAE9-0222-6EDB1C773F67}"/>
                </a:ext>
              </a:extLst>
            </p:cNvPr>
            <p:cNvGrpSpPr/>
            <p:nvPr/>
          </p:nvGrpSpPr>
          <p:grpSpPr>
            <a:xfrm>
              <a:off x="5112469" y="4032090"/>
              <a:ext cx="946272" cy="643467"/>
              <a:chOff x="936618" y="1707256"/>
              <a:chExt cx="946272" cy="643467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0E30D4E4-C392-5851-A7B6-BDF90DA176DB}"/>
                  </a:ext>
                </a:extLst>
              </p:cNvPr>
              <p:cNvGrpSpPr/>
              <p:nvPr/>
            </p:nvGrpSpPr>
            <p:grpSpPr>
              <a:xfrm>
                <a:off x="936618" y="1707256"/>
                <a:ext cx="946272" cy="643467"/>
                <a:chOff x="694268" y="2512259"/>
                <a:chExt cx="946272" cy="643467"/>
              </a:xfrm>
            </p:grpSpPr>
            <p:sp>
              <p:nvSpPr>
                <p:cNvPr id="187" name="Rounded Rectangle 186">
                  <a:extLst>
                    <a:ext uri="{FF2B5EF4-FFF2-40B4-BE49-F238E27FC236}">
                      <a16:creationId xmlns:a16="http://schemas.microsoft.com/office/drawing/2014/main" id="{35DA8B84-FE1B-C014-ADC9-3BE30C44E2BB}"/>
                    </a:ext>
                  </a:extLst>
                </p:cNvPr>
                <p:cNvSpPr/>
                <p:nvPr/>
              </p:nvSpPr>
              <p:spPr>
                <a:xfrm>
                  <a:off x="694268" y="2512259"/>
                  <a:ext cx="946272" cy="643467"/>
                </a:xfrm>
                <a:prstGeom prst="roundRect">
                  <a:avLst/>
                </a:prstGeom>
                <a:solidFill>
                  <a:srgbClr val="EA6E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Rounded Rectangle 187">
                  <a:extLst>
                    <a:ext uri="{FF2B5EF4-FFF2-40B4-BE49-F238E27FC236}">
                      <a16:creationId xmlns:a16="http://schemas.microsoft.com/office/drawing/2014/main" id="{643AEB44-0253-ABAB-2116-3FCCE306AF71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10254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Negation</a:t>
                  </a:r>
                </a:p>
              </p:txBody>
            </p:sp>
          </p:grp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206EF8DC-12CE-CD53-AC54-AA501DEAFF1D}"/>
                  </a:ext>
                </a:extLst>
              </p:cNvPr>
              <p:cNvSpPr txBox="1"/>
              <p:nvPr/>
            </p:nvSpPr>
            <p:spPr>
              <a:xfrm>
                <a:off x="1198658" y="1978805"/>
                <a:ext cx="4122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no</a:t>
                </a: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D387F331-3120-85ED-217C-5B90AA02AF93}"/>
                </a:ext>
              </a:extLst>
            </p:cNvPr>
            <p:cNvGrpSpPr/>
            <p:nvPr/>
          </p:nvGrpSpPr>
          <p:grpSpPr>
            <a:xfrm>
              <a:off x="6052858" y="4030853"/>
              <a:ext cx="1770036" cy="643467"/>
              <a:chOff x="969845" y="1707256"/>
              <a:chExt cx="1770036" cy="643467"/>
            </a:xfrm>
          </p:grpSpPr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CE56769B-647E-EF6A-A6A8-01186746F359}"/>
                  </a:ext>
                </a:extLst>
              </p:cNvPr>
              <p:cNvGrpSpPr/>
              <p:nvPr/>
            </p:nvGrpSpPr>
            <p:grpSpPr>
              <a:xfrm>
                <a:off x="1028165" y="1707256"/>
                <a:ext cx="1653669" cy="643467"/>
                <a:chOff x="785815" y="2512259"/>
                <a:chExt cx="1653669" cy="643467"/>
              </a:xfrm>
            </p:grpSpPr>
            <p:sp>
              <p:nvSpPr>
                <p:cNvPr id="183" name="Rounded Rectangle 182">
                  <a:extLst>
                    <a:ext uri="{FF2B5EF4-FFF2-40B4-BE49-F238E27FC236}">
                      <a16:creationId xmlns:a16="http://schemas.microsoft.com/office/drawing/2014/main" id="{94776C68-9238-F9FB-7A01-79503DFEFFDB}"/>
                    </a:ext>
                  </a:extLst>
                </p:cNvPr>
                <p:cNvSpPr/>
                <p:nvPr/>
              </p:nvSpPr>
              <p:spPr>
                <a:xfrm>
                  <a:off x="785815" y="2512259"/>
                  <a:ext cx="1653669" cy="643467"/>
                </a:xfrm>
                <a:prstGeom prst="roundRect">
                  <a:avLst/>
                </a:prstGeom>
                <a:solidFill>
                  <a:srgbClr val="EBA7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ounded Rectangle 183">
                  <a:extLst>
                    <a:ext uri="{FF2B5EF4-FFF2-40B4-BE49-F238E27FC236}">
                      <a16:creationId xmlns:a16="http://schemas.microsoft.com/office/drawing/2014/main" id="{3F8DB9D7-4323-0A0F-0E1E-CB77C1807A80}"/>
                    </a:ext>
                  </a:extLst>
                </p:cNvPr>
                <p:cNvSpPr/>
                <p:nvPr/>
              </p:nvSpPr>
              <p:spPr>
                <a:xfrm>
                  <a:off x="834249" y="2582085"/>
                  <a:ext cx="1534177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Contraindication</a:t>
                  </a:r>
                </a:p>
              </p:txBody>
            </p:sp>
          </p:grp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460E25B9-B499-5304-480F-C24F923DCE9B}"/>
                  </a:ext>
                </a:extLst>
              </p:cNvPr>
              <p:cNvSpPr txBox="1"/>
              <p:nvPr/>
            </p:nvSpPr>
            <p:spPr>
              <a:xfrm>
                <a:off x="969845" y="1968774"/>
                <a:ext cx="17700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contraindications</a:t>
                </a:r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2B9D45D-9DF0-E38A-12F3-0CAEE3D6E98D}"/>
                </a:ext>
              </a:extLst>
            </p:cNvPr>
            <p:cNvSpPr txBox="1"/>
            <p:nvPr/>
          </p:nvSpPr>
          <p:spPr>
            <a:xfrm>
              <a:off x="7727747" y="431179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to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C45F0C3-BCC8-E765-5B94-5870E57A6FBC}"/>
                </a:ext>
              </a:extLst>
            </p:cNvPr>
            <p:cNvSpPr txBox="1"/>
            <p:nvPr/>
          </p:nvSpPr>
          <p:spPr>
            <a:xfrm>
              <a:off x="4544653" y="4292371"/>
              <a:ext cx="70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with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3C88E229-FE9A-FC84-64A5-2EA10485D4C9}"/>
                </a:ext>
              </a:extLst>
            </p:cNvPr>
            <p:cNvSpPr txBox="1"/>
            <p:nvPr/>
          </p:nvSpPr>
          <p:spPr>
            <a:xfrm>
              <a:off x="4407377" y="237812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-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E29C613-1715-6200-04C4-6E64D2479922}"/>
                </a:ext>
              </a:extLst>
            </p:cNvPr>
            <p:cNvSpPr txBox="1"/>
            <p:nvPr/>
          </p:nvSpPr>
          <p:spPr>
            <a:xfrm>
              <a:off x="6430615" y="2393937"/>
              <a:ext cx="5639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and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FC0BD28E-D6DE-4063-78D0-103313DDB530}"/>
                </a:ext>
              </a:extLst>
            </p:cNvPr>
            <p:cNvGrpSpPr/>
            <p:nvPr/>
          </p:nvGrpSpPr>
          <p:grpSpPr>
            <a:xfrm>
              <a:off x="5999819" y="1730761"/>
              <a:ext cx="1265580" cy="369225"/>
              <a:chOff x="1664532" y="346431"/>
              <a:chExt cx="1265580" cy="369225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C0B44EB2-6354-4191-2895-6DB020A87B10}"/>
                  </a:ext>
                </a:extLst>
              </p:cNvPr>
              <p:cNvGrpSpPr/>
              <p:nvPr/>
            </p:nvGrpSpPr>
            <p:grpSpPr>
              <a:xfrm>
                <a:off x="1664532" y="346431"/>
                <a:ext cx="1239655" cy="336368"/>
                <a:chOff x="1664532" y="346431"/>
                <a:chExt cx="1239655" cy="336368"/>
              </a:xfrm>
            </p:grpSpPr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F0BD1A8C-E721-61F1-FE82-27EF22384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434C31C6-FBC9-01C8-408D-2EBF862A25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57059C12-8171-A8E0-B8E0-1E0F33CDAA51}"/>
                    </a:ext>
                  </a:extLst>
                </p:cNvPr>
                <p:cNvSpPr txBox="1"/>
                <p:nvPr/>
              </p:nvSpPr>
              <p:spPr>
                <a:xfrm>
                  <a:off x="2187709" y="346431"/>
                  <a:ext cx="373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Or</a:t>
                  </a:r>
                </a:p>
              </p:txBody>
            </p:sp>
          </p:grpSp>
          <p:sp>
            <p:nvSpPr>
              <p:cNvPr id="177" name="Down Arrow 176">
                <a:extLst>
                  <a:ext uri="{FF2B5EF4-FFF2-40B4-BE49-F238E27FC236}">
                    <a16:creationId xmlns:a16="http://schemas.microsoft.com/office/drawing/2014/main" id="{9EE0C5F2-9310-8E82-BF85-C51293CBCCB1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B2D2D00F-887A-AD1C-5C55-F903DD7F2571}"/>
                </a:ext>
              </a:extLst>
            </p:cNvPr>
            <p:cNvGrpSpPr/>
            <p:nvPr/>
          </p:nvGrpSpPr>
          <p:grpSpPr>
            <a:xfrm>
              <a:off x="5559553" y="3626637"/>
              <a:ext cx="1275833" cy="364165"/>
              <a:chOff x="5764893" y="327779"/>
              <a:chExt cx="1275833" cy="364165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FE7A7F2C-F737-22F3-BC55-E7CDD70AEDCF}"/>
                  </a:ext>
                </a:extLst>
              </p:cNvPr>
              <p:cNvGrpSpPr/>
              <p:nvPr/>
            </p:nvGrpSpPr>
            <p:grpSpPr>
              <a:xfrm>
                <a:off x="5764893" y="327779"/>
                <a:ext cx="1239655" cy="351651"/>
                <a:chOff x="1664532" y="331148"/>
                <a:chExt cx="1239655" cy="351651"/>
              </a:xfrm>
            </p:grpSpPr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E191DCC4-61FB-0C28-5506-648021495D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910010ED-9333-1069-1B2A-6107CDDF3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504A5C74-41DF-1CCA-E8E0-0C219690BEC5}"/>
                    </a:ext>
                  </a:extLst>
                </p:cNvPr>
                <p:cNvSpPr txBox="1"/>
                <p:nvPr/>
              </p:nvSpPr>
              <p:spPr>
                <a:xfrm>
                  <a:off x="1905140" y="331148"/>
                  <a:ext cx="91512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Negates</a:t>
                  </a:r>
                </a:p>
              </p:txBody>
            </p:sp>
          </p:grpSp>
          <p:sp>
            <p:nvSpPr>
              <p:cNvPr id="172" name="Down Arrow 171">
                <a:extLst>
                  <a:ext uri="{FF2B5EF4-FFF2-40B4-BE49-F238E27FC236}">
                    <a16:creationId xmlns:a16="http://schemas.microsoft.com/office/drawing/2014/main" id="{8D62D984-53A0-97A4-BCC7-1AC91324F449}"/>
                  </a:ext>
                </a:extLst>
              </p:cNvPr>
              <p:cNvSpPr/>
              <p:nvPr/>
            </p:nvSpPr>
            <p:spPr>
              <a:xfrm>
                <a:off x="6955502" y="566744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D32455B-5FBA-CC5A-5B8B-DE92DA5B0ACA}"/>
                </a:ext>
              </a:extLst>
            </p:cNvPr>
            <p:cNvGrpSpPr/>
            <p:nvPr/>
          </p:nvGrpSpPr>
          <p:grpSpPr>
            <a:xfrm>
              <a:off x="7143074" y="3600095"/>
              <a:ext cx="1466593" cy="384220"/>
              <a:chOff x="7348414" y="301237"/>
              <a:chExt cx="1809022" cy="384220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0167ED66-8A00-C710-83A9-D2D1485F28FF}"/>
                  </a:ext>
                </a:extLst>
              </p:cNvPr>
              <p:cNvGrpSpPr/>
              <p:nvPr/>
            </p:nvGrpSpPr>
            <p:grpSpPr>
              <a:xfrm>
                <a:off x="7348414" y="301237"/>
                <a:ext cx="1778329" cy="366945"/>
                <a:chOff x="1664532" y="315854"/>
                <a:chExt cx="1239655" cy="366945"/>
              </a:xfrm>
            </p:grpSpPr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781C1513-B689-C590-86BC-CC0D6F3B85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E70F2C99-8360-AF1B-EA72-0A7ECB35E9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3C6E88BC-713F-D2BA-FE53-E890D861B0BB}"/>
                    </a:ext>
                  </a:extLst>
                </p:cNvPr>
                <p:cNvSpPr txBox="1"/>
                <p:nvPr/>
              </p:nvSpPr>
              <p:spPr>
                <a:xfrm>
                  <a:off x="1762753" y="315854"/>
                  <a:ext cx="10723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Contraindicates</a:t>
                  </a:r>
                </a:p>
              </p:txBody>
            </p:sp>
          </p:grpSp>
          <p:sp>
            <p:nvSpPr>
              <p:cNvPr id="167" name="Down Arrow 166">
                <a:extLst>
                  <a:ext uri="{FF2B5EF4-FFF2-40B4-BE49-F238E27FC236}">
                    <a16:creationId xmlns:a16="http://schemas.microsoft.com/office/drawing/2014/main" id="{111EFCDA-EF1B-543D-FD12-09ED9D2244BF}"/>
                  </a:ext>
                </a:extLst>
              </p:cNvPr>
              <p:cNvSpPr/>
              <p:nvPr/>
            </p:nvSpPr>
            <p:spPr>
              <a:xfrm>
                <a:off x="9072212" y="560257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643CBC7-1E6D-58C1-4B79-1ABAA914994F}"/>
                </a:ext>
              </a:extLst>
            </p:cNvPr>
            <p:cNvGrpSpPr/>
            <p:nvPr/>
          </p:nvGrpSpPr>
          <p:grpSpPr>
            <a:xfrm>
              <a:off x="7612943" y="2147244"/>
              <a:ext cx="641891" cy="643467"/>
              <a:chOff x="2524655" y="2018217"/>
              <a:chExt cx="641891" cy="643467"/>
            </a:xfrm>
          </p:grpSpPr>
          <p:sp>
            <p:nvSpPr>
              <p:cNvPr id="163" name="Rounded Rectangle 162">
                <a:extLst>
                  <a:ext uri="{FF2B5EF4-FFF2-40B4-BE49-F238E27FC236}">
                    <a16:creationId xmlns:a16="http://schemas.microsoft.com/office/drawing/2014/main" id="{D00BA5F8-8C2C-A411-81EF-44D6866C8D6D}"/>
                  </a:ext>
                </a:extLst>
              </p:cNvPr>
              <p:cNvSpPr/>
              <p:nvPr/>
            </p:nvSpPr>
            <p:spPr>
              <a:xfrm>
                <a:off x="2524655" y="2018217"/>
                <a:ext cx="641891" cy="643467"/>
              </a:xfrm>
              <a:prstGeom prst="roundRect">
                <a:avLst/>
              </a:prstGeom>
              <a:solidFill>
                <a:srgbClr val="8F1EB0">
                  <a:alpha val="6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859E7563-2608-D488-A912-28C6FDA7DEAE}"/>
                  </a:ext>
                </a:extLst>
              </p:cNvPr>
              <p:cNvSpPr/>
              <p:nvPr/>
            </p:nvSpPr>
            <p:spPr>
              <a:xfrm>
                <a:off x="2568175" y="2081958"/>
                <a:ext cx="549414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Age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16D4B4A9-979F-E404-5335-092610E3B3BF}"/>
                  </a:ext>
                </a:extLst>
              </p:cNvPr>
              <p:cNvSpPr txBox="1"/>
              <p:nvPr/>
            </p:nvSpPr>
            <p:spPr>
              <a:xfrm>
                <a:off x="2537267" y="2280824"/>
                <a:ext cx="6286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aged</a:t>
                </a: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966B8A2D-64AC-49F3-B809-F1976824FAB3}"/>
                </a:ext>
              </a:extLst>
            </p:cNvPr>
            <p:cNvGrpSpPr/>
            <p:nvPr/>
          </p:nvGrpSpPr>
          <p:grpSpPr>
            <a:xfrm>
              <a:off x="7836766" y="1715248"/>
              <a:ext cx="1317160" cy="387965"/>
              <a:chOff x="1664532" y="327691"/>
              <a:chExt cx="1344709" cy="387965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D228AA2C-14DE-A6C9-726A-F2AA2C42647A}"/>
                  </a:ext>
                </a:extLst>
              </p:cNvPr>
              <p:cNvGrpSpPr/>
              <p:nvPr/>
            </p:nvGrpSpPr>
            <p:grpSpPr>
              <a:xfrm>
                <a:off x="1664532" y="327691"/>
                <a:ext cx="1344709" cy="355108"/>
                <a:chOff x="1664532" y="327691"/>
                <a:chExt cx="1344709" cy="355108"/>
              </a:xfrm>
            </p:grpSpPr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1CFBC5AC-2165-E82C-73D2-8134A147A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09C254B2-A05D-498F-460C-EC5005A6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F4DE6070-8EC8-4BB7-F91E-CEDF375FF76E}"/>
                    </a:ext>
                  </a:extLst>
                </p:cNvPr>
                <p:cNvSpPr txBox="1"/>
                <p:nvPr/>
              </p:nvSpPr>
              <p:spPr>
                <a:xfrm>
                  <a:off x="1774311" y="327691"/>
                  <a:ext cx="12349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Numeric-Filter</a:t>
                  </a:r>
                </a:p>
              </p:txBody>
            </p:sp>
          </p:grpSp>
          <p:sp>
            <p:nvSpPr>
              <p:cNvPr id="159" name="Down Arrow 158">
                <a:extLst>
                  <a:ext uri="{FF2B5EF4-FFF2-40B4-BE49-F238E27FC236}">
                    <a16:creationId xmlns:a16="http://schemas.microsoft.com/office/drawing/2014/main" id="{67399037-F080-2439-7975-A458655057C3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0F9A4208-3A32-CEAB-607A-1244ACAC095A}"/>
              </a:ext>
            </a:extLst>
          </p:cNvPr>
          <p:cNvGrpSpPr/>
          <p:nvPr/>
        </p:nvGrpSpPr>
        <p:grpSpPr>
          <a:xfrm>
            <a:off x="5476913" y="5448429"/>
            <a:ext cx="1202572" cy="1227007"/>
            <a:chOff x="8179248" y="4499369"/>
            <a:chExt cx="1202572" cy="1227007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9F92EA-FC6B-9BD1-2376-3F13EA55912D}"/>
                </a:ext>
              </a:extLst>
            </p:cNvPr>
            <p:cNvSpPr txBox="1"/>
            <p:nvPr/>
          </p:nvSpPr>
          <p:spPr>
            <a:xfrm>
              <a:off x="8179248" y="4499369"/>
              <a:ext cx="12025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Relation 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Extraction</a:t>
              </a:r>
            </a:p>
          </p:txBody>
        </p:sp>
        <p:sp>
          <p:nvSpPr>
            <p:cNvPr id="212" name="Rounded Rectangle 211">
              <a:extLst>
                <a:ext uri="{FF2B5EF4-FFF2-40B4-BE49-F238E27FC236}">
                  <a16:creationId xmlns:a16="http://schemas.microsoft.com/office/drawing/2014/main" id="{CEA483A6-9DAB-3DAC-8384-B58671555B0B}"/>
                </a:ext>
              </a:extLst>
            </p:cNvPr>
            <p:cNvSpPr/>
            <p:nvPr/>
          </p:nvSpPr>
          <p:spPr>
            <a:xfrm>
              <a:off x="8232663" y="5145700"/>
              <a:ext cx="1045579" cy="580676"/>
            </a:xfrm>
            <a:prstGeom prst="roundRect">
              <a:avLst/>
            </a:prstGeom>
            <a:solidFill>
              <a:srgbClr val="E866A1">
                <a:alpha val="5098"/>
              </a:srgbClr>
            </a:solidFill>
            <a:ln>
              <a:solidFill>
                <a:srgbClr val="E866A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3C37DB96-4082-CB0E-7A37-6B28A3FA9166}"/>
                </a:ext>
              </a:extLst>
            </p:cNvPr>
            <p:cNvSpPr txBox="1"/>
            <p:nvPr/>
          </p:nvSpPr>
          <p:spPr>
            <a:xfrm>
              <a:off x="8442254" y="5197100"/>
              <a:ext cx="6559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R-BERT</a:t>
              </a:r>
            </a:p>
          </p:txBody>
        </p:sp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F477B866-B2ED-7FB2-A857-DEE1991BA282}"/>
                </a:ext>
              </a:extLst>
            </p:cNvPr>
            <p:cNvSpPr/>
            <p:nvPr/>
          </p:nvSpPr>
          <p:spPr>
            <a:xfrm>
              <a:off x="8480450" y="5440630"/>
              <a:ext cx="569377" cy="211224"/>
            </a:xfrm>
            <a:prstGeom prst="roundRect">
              <a:avLst/>
            </a:prstGeom>
            <a:solidFill>
              <a:srgbClr val="E866A1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C77DF205-AC2C-7105-A458-24EC063A0DA9}"/>
              </a:ext>
            </a:extLst>
          </p:cNvPr>
          <p:cNvGrpSpPr/>
          <p:nvPr/>
        </p:nvGrpSpPr>
        <p:grpSpPr>
          <a:xfrm>
            <a:off x="3921035" y="5448429"/>
            <a:ext cx="1545616" cy="1227007"/>
            <a:chOff x="4381761" y="4580373"/>
            <a:chExt cx="1545616" cy="1227007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22E1AC04-5E20-89E8-A68B-51DC5ED4D2F3}"/>
                </a:ext>
              </a:extLst>
            </p:cNvPr>
            <p:cNvSpPr txBox="1"/>
            <p:nvPr/>
          </p:nvSpPr>
          <p:spPr>
            <a:xfrm>
              <a:off x="4381761" y="4580373"/>
              <a:ext cx="15456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Named Entity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Recognition</a:t>
              </a:r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id="{4C3DD6EE-201B-114D-C2BB-9609B089918C}"/>
                </a:ext>
              </a:extLst>
            </p:cNvPr>
            <p:cNvSpPr/>
            <p:nvPr/>
          </p:nvSpPr>
          <p:spPr>
            <a:xfrm>
              <a:off x="4639411" y="5226704"/>
              <a:ext cx="1045579" cy="580676"/>
            </a:xfrm>
            <a:prstGeom prst="roundRect">
              <a:avLst/>
            </a:prstGeom>
            <a:solidFill>
              <a:srgbClr val="14C5AB">
                <a:alpha val="5098"/>
              </a:srgbClr>
            </a:solidFill>
            <a:ln>
              <a:solidFill>
                <a:srgbClr val="12D548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0C5E9FF6-4DF3-F0B4-B200-2E1DDB610698}"/>
                </a:ext>
              </a:extLst>
            </p:cNvPr>
            <p:cNvSpPr txBox="1"/>
            <p:nvPr/>
          </p:nvSpPr>
          <p:spPr>
            <a:xfrm>
              <a:off x="4891516" y="5255432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BERT</a:t>
              </a:r>
            </a:p>
          </p:txBody>
        </p:sp>
        <p:sp>
          <p:nvSpPr>
            <p:cNvPr id="219" name="Rounded Rectangle 218">
              <a:extLst>
                <a:ext uri="{FF2B5EF4-FFF2-40B4-BE49-F238E27FC236}">
                  <a16:creationId xmlns:a16="http://schemas.microsoft.com/office/drawing/2014/main" id="{6FEA6861-D059-873C-0619-53673FBC5152}"/>
                </a:ext>
              </a:extLst>
            </p:cNvPr>
            <p:cNvSpPr/>
            <p:nvPr/>
          </p:nvSpPr>
          <p:spPr>
            <a:xfrm>
              <a:off x="4877082" y="5521866"/>
              <a:ext cx="569377" cy="211224"/>
            </a:xfrm>
            <a:prstGeom prst="roundRect">
              <a:avLst/>
            </a:prstGeom>
            <a:solidFill>
              <a:srgbClr val="14C5AB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sp>
        <p:nvSpPr>
          <p:cNvPr id="220" name="Down Arrow 219">
            <a:extLst>
              <a:ext uri="{FF2B5EF4-FFF2-40B4-BE49-F238E27FC236}">
                <a16:creationId xmlns:a16="http://schemas.microsoft.com/office/drawing/2014/main" id="{66CC7840-0EE7-1488-BDD0-D5A9B491DDF9}"/>
              </a:ext>
            </a:extLst>
          </p:cNvPr>
          <p:cNvSpPr/>
          <p:nvPr/>
        </p:nvSpPr>
        <p:spPr>
          <a:xfrm rot="18438532">
            <a:off x="3260712" y="4674616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Down Arrow 220">
            <a:extLst>
              <a:ext uri="{FF2B5EF4-FFF2-40B4-BE49-F238E27FC236}">
                <a16:creationId xmlns:a16="http://schemas.microsoft.com/office/drawing/2014/main" id="{551DCA8F-7BE1-2F05-2078-C3B9B72721F3}"/>
              </a:ext>
            </a:extLst>
          </p:cNvPr>
          <p:cNvSpPr/>
          <p:nvPr/>
        </p:nvSpPr>
        <p:spPr>
          <a:xfrm rot="13576720">
            <a:off x="6875700" y="4764982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FFF92846-583C-C77A-827D-4A58ED163EED}"/>
              </a:ext>
            </a:extLst>
          </p:cNvPr>
          <p:cNvCxnSpPr>
            <a:cxnSpLocks/>
          </p:cNvCxnSpPr>
          <p:nvPr/>
        </p:nvCxnSpPr>
        <p:spPr>
          <a:xfrm>
            <a:off x="5366559" y="1787251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C1867245-67CF-90BB-825A-3E122F7F4211}"/>
              </a:ext>
            </a:extLst>
          </p:cNvPr>
          <p:cNvCxnSpPr>
            <a:cxnSpLocks/>
          </p:cNvCxnSpPr>
          <p:nvPr/>
        </p:nvCxnSpPr>
        <p:spPr>
          <a:xfrm flipV="1">
            <a:off x="146109" y="1719037"/>
            <a:ext cx="11787124" cy="64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E533D09-04A3-3C6E-D4B8-E8625562DE80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F2F6F35-34FD-C9FA-F43B-582206EA3AA4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9" name="TextBox 8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C9ECC36D-6ED1-121D-836D-BF9FBE2287DF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0" name="TextBox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B625C8F-920C-F63D-4D87-1B9939CAB3BF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1" name="TextBox 1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63AF793-B4DA-355E-074A-5862BBF1DD83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2" name="TextBox 1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74D07C8-D145-4EE0-818B-214164FE918D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3" name="TextBox 1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5BE399D-7E18-EA15-C04B-D1070E7985E6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657251-E268-834C-40B1-0F6EE0C7AE5F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6" name="TextBox 5">
              <a:hlinkClick r:id="rId7" action="ppaction://hlinksldjump"/>
              <a:extLst>
                <a:ext uri="{FF2B5EF4-FFF2-40B4-BE49-F238E27FC236}">
                  <a16:creationId xmlns:a16="http://schemas.microsoft.com/office/drawing/2014/main" id="{A51A3076-AB5A-BB33-0620-2D8B4812B92B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7" name="TextBox 6">
              <a:hlinkClick r:id="rId8" action="ppaction://hlinksldjump"/>
              <a:extLst>
                <a:ext uri="{FF2B5EF4-FFF2-40B4-BE49-F238E27FC236}">
                  <a16:creationId xmlns:a16="http://schemas.microsoft.com/office/drawing/2014/main" id="{91083897-23D3-B94D-9954-D87C93DF56AA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8" name="TextBox 7">
              <a:hlinkClick r:id="rId9" action="ppaction://hlinksldjump"/>
              <a:extLst>
                <a:ext uri="{FF2B5EF4-FFF2-40B4-BE49-F238E27FC236}">
                  <a16:creationId xmlns:a16="http://schemas.microsoft.com/office/drawing/2014/main" id="{4941DCE4-D5E1-3B36-AEE7-1DEC1F77307E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699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82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2,3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AA535-64C4-8217-F6F3-077630FCB5F0}"/>
              </a:ext>
            </a:extLst>
          </p:cNvPr>
          <p:cNvSpPr txBox="1"/>
          <p:nvPr/>
        </p:nvSpPr>
        <p:spPr>
          <a:xfrm>
            <a:off x="847808" y="1301321"/>
            <a:ext cx="6905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Transform to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form prediction input string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, replacing raw text named entities values with named entities names and removing any hypothetical events.</a:t>
            </a:r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8C21B1-876A-1392-8251-77FEDB622674}"/>
              </a:ext>
            </a:extLst>
          </p:cNvPr>
          <p:cNvGrpSpPr/>
          <p:nvPr/>
        </p:nvGrpSpPr>
        <p:grpSpPr>
          <a:xfrm>
            <a:off x="0" y="2440212"/>
            <a:ext cx="5296105" cy="2960309"/>
            <a:chOff x="4407377" y="1715248"/>
            <a:chExt cx="5296105" cy="29603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D9C4CC-BB4C-AB3B-3C33-9DD110E5C5C2}"/>
                </a:ext>
              </a:extLst>
            </p:cNvPr>
            <p:cNvGrpSpPr/>
            <p:nvPr/>
          </p:nvGrpSpPr>
          <p:grpSpPr>
            <a:xfrm>
              <a:off x="8048710" y="4032090"/>
              <a:ext cx="1061986" cy="643467"/>
              <a:chOff x="905241" y="2512259"/>
              <a:chExt cx="1061986" cy="643467"/>
            </a:xfrm>
          </p:grpSpPr>
          <p:sp>
            <p:nvSpPr>
              <p:cNvPr id="138" name="Rounded Rectangle 137">
                <a:extLst>
                  <a:ext uri="{FF2B5EF4-FFF2-40B4-BE49-F238E27FC236}">
                    <a16:creationId xmlns:a16="http://schemas.microsoft.com/office/drawing/2014/main" id="{A88280DC-13BE-6EC1-0787-E0B18E21C3C9}"/>
                  </a:ext>
                </a:extLst>
              </p:cNvPr>
              <p:cNvSpPr/>
              <p:nvPr/>
            </p:nvSpPr>
            <p:spPr>
              <a:xfrm>
                <a:off x="905241" y="2512259"/>
                <a:ext cx="1061986" cy="643467"/>
              </a:xfrm>
              <a:prstGeom prst="roundRect">
                <a:avLst/>
              </a:prstGeom>
              <a:solidFill>
                <a:srgbClr val="EEB1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id="{F3C41D39-BBC2-62B3-919A-B5222C186B4E}"/>
                  </a:ext>
                </a:extLst>
              </p:cNvPr>
              <p:cNvSpPr/>
              <p:nvPr/>
            </p:nvSpPr>
            <p:spPr>
              <a:xfrm>
                <a:off x="1027765" y="2585355"/>
                <a:ext cx="855130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Drug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ACA04D-2893-F246-0692-850400A4F0D3}"/>
                </a:ext>
              </a:extLst>
            </p:cNvPr>
            <p:cNvSpPr txBox="1"/>
            <p:nvPr/>
          </p:nvSpPr>
          <p:spPr>
            <a:xfrm>
              <a:off x="8003009" y="4321452"/>
              <a:ext cx="11288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metformin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CD6369-8905-8121-70FB-C9DEC367FFCB}"/>
                </a:ext>
              </a:extLst>
            </p:cNvPr>
            <p:cNvGrpSpPr/>
            <p:nvPr/>
          </p:nvGrpSpPr>
          <p:grpSpPr>
            <a:xfrm>
              <a:off x="4595394" y="2099986"/>
              <a:ext cx="978160" cy="643467"/>
              <a:chOff x="936617" y="1707256"/>
              <a:chExt cx="999065" cy="643467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768B24F1-816E-D1D5-5175-7502297FD185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36" name="Rounded Rectangle 135">
                  <a:extLst>
                    <a:ext uri="{FF2B5EF4-FFF2-40B4-BE49-F238E27FC236}">
                      <a16:creationId xmlns:a16="http://schemas.microsoft.com/office/drawing/2014/main" id="{D1376E15-64C9-24A3-EA17-827F7704112E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ounded Rectangle 136">
                  <a:extLst>
                    <a:ext uri="{FF2B5EF4-FFF2-40B4-BE49-F238E27FC236}">
                      <a16:creationId xmlns:a16="http://schemas.microsoft.com/office/drawing/2014/main" id="{6D06684D-84DF-F999-2C18-93285980D8A2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Condition</a:t>
                  </a: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437E8F2-8553-DB91-06B6-15086FF8D5EC}"/>
                  </a:ext>
                </a:extLst>
              </p:cNvPr>
              <p:cNvSpPr txBox="1"/>
              <p:nvPr/>
            </p:nvSpPr>
            <p:spPr>
              <a:xfrm>
                <a:off x="992342" y="1986964"/>
                <a:ext cx="9140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Diabetic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41E8C72-FEA5-86D4-3190-D42A758017C0}"/>
                </a:ext>
              </a:extLst>
            </p:cNvPr>
            <p:cNvGrpSpPr/>
            <p:nvPr/>
          </p:nvGrpSpPr>
          <p:grpSpPr>
            <a:xfrm>
              <a:off x="5616271" y="2099986"/>
              <a:ext cx="860974" cy="643467"/>
              <a:chOff x="936617" y="1707256"/>
              <a:chExt cx="999065" cy="643467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C7777FC9-011B-499B-DA56-DA40A316A12A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32" name="Rounded Rectangle 131">
                  <a:extLst>
                    <a:ext uri="{FF2B5EF4-FFF2-40B4-BE49-F238E27FC236}">
                      <a16:creationId xmlns:a16="http://schemas.microsoft.com/office/drawing/2014/main" id="{A496C7B0-C622-2DCA-41DE-43C94D0BF1C1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ounded Rectangle 132">
                  <a:extLst>
                    <a:ext uri="{FF2B5EF4-FFF2-40B4-BE49-F238E27FC236}">
                      <a16:creationId xmlns:a16="http://schemas.microsoft.com/office/drawing/2014/main" id="{3DCE0148-3D52-4B88-7989-052B6380ED8D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Female</a:t>
                  </a:r>
                </a:p>
              </p:txBody>
            </p: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1033786-1032-F8DE-CFC7-574310AF776C}"/>
                  </a:ext>
                </a:extLst>
              </p:cNvPr>
              <p:cNvSpPr txBox="1"/>
              <p:nvPr/>
            </p:nvSpPr>
            <p:spPr>
              <a:xfrm>
                <a:off x="939027" y="1986964"/>
                <a:ext cx="991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women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29D85F0-197E-D683-FEB2-1B5C569F60C8}"/>
                </a:ext>
              </a:extLst>
            </p:cNvPr>
            <p:cNvGrpSpPr/>
            <p:nvPr/>
          </p:nvGrpSpPr>
          <p:grpSpPr>
            <a:xfrm>
              <a:off x="6904977" y="2120755"/>
              <a:ext cx="641891" cy="643467"/>
              <a:chOff x="936617" y="1707256"/>
              <a:chExt cx="999065" cy="643467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2D26094F-1049-8259-D227-D071128153A8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28" name="Rounded Rectangle 127">
                  <a:extLst>
                    <a:ext uri="{FF2B5EF4-FFF2-40B4-BE49-F238E27FC236}">
                      <a16:creationId xmlns:a16="http://schemas.microsoft.com/office/drawing/2014/main" id="{2B9EE68E-B875-0434-D86C-870CA15B313A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ounded Rectangle 128">
                  <a:extLst>
                    <a:ext uri="{FF2B5EF4-FFF2-40B4-BE49-F238E27FC236}">
                      <a16:creationId xmlns:a16="http://schemas.microsoft.com/office/drawing/2014/main" id="{0FFF74C8-91B9-B190-8D49-2EF0F7483BDC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Male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1CC8CBE-6837-1485-463F-D92D18651DC1}"/>
                  </a:ext>
                </a:extLst>
              </p:cNvPr>
              <p:cNvSpPr txBox="1"/>
              <p:nvPr/>
            </p:nvSpPr>
            <p:spPr>
              <a:xfrm>
                <a:off x="1143025" y="1986964"/>
                <a:ext cx="5838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men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5DC1FD3-53D3-BF28-00DC-A40DCDB10DB9}"/>
                </a:ext>
              </a:extLst>
            </p:cNvPr>
            <p:cNvGrpSpPr/>
            <p:nvPr/>
          </p:nvGrpSpPr>
          <p:grpSpPr>
            <a:xfrm>
              <a:off x="8288438" y="2132776"/>
              <a:ext cx="1415044" cy="1121416"/>
              <a:chOff x="4658669" y="1571198"/>
              <a:chExt cx="1862110" cy="112141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989B792-4556-1077-9943-F0AADC85C8AE}"/>
                  </a:ext>
                </a:extLst>
              </p:cNvPr>
              <p:cNvGrpSpPr/>
              <p:nvPr/>
            </p:nvGrpSpPr>
            <p:grpSpPr>
              <a:xfrm>
                <a:off x="4658669" y="1571198"/>
                <a:ext cx="1862110" cy="1121416"/>
                <a:chOff x="963817" y="1707258"/>
                <a:chExt cx="847194" cy="1121416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0B8402EE-AFB4-716D-2CD6-8DA93A2A99DA}"/>
                    </a:ext>
                  </a:extLst>
                </p:cNvPr>
                <p:cNvGrpSpPr/>
                <p:nvPr/>
              </p:nvGrpSpPr>
              <p:grpSpPr>
                <a:xfrm>
                  <a:off x="963817" y="1707258"/>
                  <a:ext cx="847194" cy="1121416"/>
                  <a:chOff x="721467" y="2512261"/>
                  <a:chExt cx="847194" cy="1121416"/>
                </a:xfrm>
              </p:grpSpPr>
              <p:sp>
                <p:nvSpPr>
                  <p:cNvPr id="60" name="Rounded Rectangle 59">
                    <a:extLst>
                      <a:ext uri="{FF2B5EF4-FFF2-40B4-BE49-F238E27FC236}">
                        <a16:creationId xmlns:a16="http://schemas.microsoft.com/office/drawing/2014/main" id="{B42E8EBF-B436-B0DE-C1B6-C63F47733B2E}"/>
                      </a:ext>
                    </a:extLst>
                  </p:cNvPr>
                  <p:cNvSpPr/>
                  <p:nvPr/>
                </p:nvSpPr>
                <p:spPr>
                  <a:xfrm>
                    <a:off x="721467" y="2512261"/>
                    <a:ext cx="847194" cy="1121416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ounded Rectangle 60">
                    <a:extLst>
                      <a:ext uri="{FF2B5EF4-FFF2-40B4-BE49-F238E27FC236}">
                        <a16:creationId xmlns:a16="http://schemas.microsoft.com/office/drawing/2014/main" id="{DE754583-DE96-79F3-7FF9-B6746FB0EE44}"/>
                      </a:ext>
                    </a:extLst>
                  </p:cNvPr>
                  <p:cNvSpPr/>
                  <p:nvPr/>
                </p:nvSpPr>
                <p:spPr>
                  <a:xfrm>
                    <a:off x="778558" y="2584598"/>
                    <a:ext cx="742548" cy="21596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rPr>
                      <a:t>Eq-Comparison</a:t>
                    </a:r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617572F-AE96-F941-2160-CC0BB4171BA9}"/>
                    </a:ext>
                  </a:extLst>
                </p:cNvPr>
                <p:cNvSpPr txBox="1"/>
                <p:nvPr/>
              </p:nvSpPr>
              <p:spPr>
                <a:xfrm>
                  <a:off x="1126630" y="1983394"/>
                  <a:ext cx="50980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over 65</a:t>
                  </a:r>
                </a:p>
              </p:txBody>
            </p:sp>
          </p:grp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53814074-FF85-EC2A-5762-A9A790D1D947}"/>
                  </a:ext>
                </a:extLst>
              </p:cNvPr>
              <p:cNvSpPr/>
              <p:nvPr/>
            </p:nvSpPr>
            <p:spPr>
              <a:xfrm>
                <a:off x="4848592" y="2242532"/>
                <a:ext cx="1412201" cy="3783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  <a:latin typeface="Roboto Thin" panose="02000000000000000000" pitchFamily="2" charset="0"/>
                  <a:ea typeface="Roboto Thin" panose="02000000000000000000" pitchFamily="2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329C2CE-B449-FA90-023F-DA14B87683AD}"/>
                  </a:ext>
                </a:extLst>
              </p:cNvPr>
              <p:cNvSpPr txBox="1"/>
              <p:nvPr/>
            </p:nvSpPr>
            <p:spPr>
              <a:xfrm>
                <a:off x="4779409" y="2205405"/>
                <a:ext cx="158391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Operator: Greater</a:t>
                </a:r>
                <a:b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</a:br>
                <a:r>
                  <a:rPr lang="en-US" sz="1050" dirty="0">
                    <a:latin typeface="Roboto Thin" panose="02000000000000000000" pitchFamily="2" charset="0"/>
                    <a:ea typeface="Roboto Thin" panose="02000000000000000000" pitchFamily="2" charset="0"/>
                  </a:rPr>
                  <a:t>Value:       “65”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6FBA8A-7592-4AAC-9E53-03A08F7B242F}"/>
                </a:ext>
              </a:extLst>
            </p:cNvPr>
            <p:cNvGrpSpPr/>
            <p:nvPr/>
          </p:nvGrpSpPr>
          <p:grpSpPr>
            <a:xfrm>
              <a:off x="5112469" y="4032090"/>
              <a:ext cx="946272" cy="643467"/>
              <a:chOff x="936618" y="1707256"/>
              <a:chExt cx="946272" cy="643467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08FA16A-52CC-8C4B-D61B-F2DFFDD1B7AB}"/>
                  </a:ext>
                </a:extLst>
              </p:cNvPr>
              <p:cNvGrpSpPr/>
              <p:nvPr/>
            </p:nvGrpSpPr>
            <p:grpSpPr>
              <a:xfrm>
                <a:off x="936618" y="1707256"/>
                <a:ext cx="946272" cy="643467"/>
                <a:chOff x="694268" y="2512259"/>
                <a:chExt cx="946272" cy="643467"/>
              </a:xfrm>
            </p:grpSpPr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58535234-EA66-B196-9338-398AD551FD09}"/>
                    </a:ext>
                  </a:extLst>
                </p:cNvPr>
                <p:cNvSpPr/>
                <p:nvPr/>
              </p:nvSpPr>
              <p:spPr>
                <a:xfrm>
                  <a:off x="694268" y="2512259"/>
                  <a:ext cx="946272" cy="643467"/>
                </a:xfrm>
                <a:prstGeom prst="roundRect">
                  <a:avLst/>
                </a:prstGeom>
                <a:solidFill>
                  <a:srgbClr val="EA6E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B072285B-FB18-7CFB-D688-DC423AEB7371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10254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Negation</a:t>
                  </a: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50C14-0714-CD73-7DA1-AFD865AA2C46}"/>
                  </a:ext>
                </a:extLst>
              </p:cNvPr>
              <p:cNvSpPr txBox="1"/>
              <p:nvPr/>
            </p:nvSpPr>
            <p:spPr>
              <a:xfrm>
                <a:off x="1198658" y="1978805"/>
                <a:ext cx="4122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no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06E9A94-6A4C-958E-4C9D-AEF07C03C4BC}"/>
                </a:ext>
              </a:extLst>
            </p:cNvPr>
            <p:cNvGrpSpPr/>
            <p:nvPr/>
          </p:nvGrpSpPr>
          <p:grpSpPr>
            <a:xfrm>
              <a:off x="6052858" y="4030853"/>
              <a:ext cx="1770036" cy="643467"/>
              <a:chOff x="969845" y="1707256"/>
              <a:chExt cx="1770036" cy="643467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34A457D-7923-0397-60AC-0E2065B39BB5}"/>
                  </a:ext>
                </a:extLst>
              </p:cNvPr>
              <p:cNvGrpSpPr/>
              <p:nvPr/>
            </p:nvGrpSpPr>
            <p:grpSpPr>
              <a:xfrm>
                <a:off x="1028165" y="1707256"/>
                <a:ext cx="1653669" cy="643467"/>
                <a:chOff x="785815" y="2512259"/>
                <a:chExt cx="1653669" cy="643467"/>
              </a:xfrm>
            </p:grpSpPr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5824763D-60EC-B59D-98DB-319D61C1241B}"/>
                    </a:ext>
                  </a:extLst>
                </p:cNvPr>
                <p:cNvSpPr/>
                <p:nvPr/>
              </p:nvSpPr>
              <p:spPr>
                <a:xfrm>
                  <a:off x="785815" y="2512259"/>
                  <a:ext cx="1653669" cy="643467"/>
                </a:xfrm>
                <a:prstGeom prst="roundRect">
                  <a:avLst/>
                </a:prstGeom>
                <a:solidFill>
                  <a:srgbClr val="EBA7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A6234A24-74F6-D176-3BDE-0A922BDABB90}"/>
                    </a:ext>
                  </a:extLst>
                </p:cNvPr>
                <p:cNvSpPr/>
                <p:nvPr/>
              </p:nvSpPr>
              <p:spPr>
                <a:xfrm>
                  <a:off x="834249" y="2582085"/>
                  <a:ext cx="1534177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Contraindication</a:t>
                  </a:r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A9ED9BE-4589-066F-FADF-EA8FB7B89736}"/>
                  </a:ext>
                </a:extLst>
              </p:cNvPr>
              <p:cNvSpPr txBox="1"/>
              <p:nvPr/>
            </p:nvSpPr>
            <p:spPr>
              <a:xfrm>
                <a:off x="969845" y="1968774"/>
                <a:ext cx="17700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contraindications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1090A0-D4DE-BED0-ADBF-339AD8AF69F7}"/>
                </a:ext>
              </a:extLst>
            </p:cNvPr>
            <p:cNvSpPr txBox="1"/>
            <p:nvPr/>
          </p:nvSpPr>
          <p:spPr>
            <a:xfrm>
              <a:off x="7727747" y="431179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to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B535A2-39C1-3964-97BA-8AFF1EB998E7}"/>
                </a:ext>
              </a:extLst>
            </p:cNvPr>
            <p:cNvSpPr txBox="1"/>
            <p:nvPr/>
          </p:nvSpPr>
          <p:spPr>
            <a:xfrm>
              <a:off x="4545688" y="4311798"/>
              <a:ext cx="70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with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CD89D4-B65C-6663-009F-CA39294A3438}"/>
                </a:ext>
              </a:extLst>
            </p:cNvPr>
            <p:cNvSpPr txBox="1"/>
            <p:nvPr/>
          </p:nvSpPr>
          <p:spPr>
            <a:xfrm>
              <a:off x="4407377" y="237812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-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9DFCB6-4DA1-1146-BD34-E5A7320E23BB}"/>
                </a:ext>
              </a:extLst>
            </p:cNvPr>
            <p:cNvSpPr txBox="1"/>
            <p:nvPr/>
          </p:nvSpPr>
          <p:spPr>
            <a:xfrm>
              <a:off x="6430615" y="2393937"/>
              <a:ext cx="5639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and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F503F5-5758-E767-529D-C43F8F51A698}"/>
                </a:ext>
              </a:extLst>
            </p:cNvPr>
            <p:cNvGrpSpPr/>
            <p:nvPr/>
          </p:nvGrpSpPr>
          <p:grpSpPr>
            <a:xfrm>
              <a:off x="5999819" y="1730761"/>
              <a:ext cx="1265580" cy="369225"/>
              <a:chOff x="1664532" y="346431"/>
              <a:chExt cx="1265580" cy="369225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6175CAF-EDC6-0ED2-C34B-EFE7FEFEA11F}"/>
                  </a:ext>
                </a:extLst>
              </p:cNvPr>
              <p:cNvGrpSpPr/>
              <p:nvPr/>
            </p:nvGrpSpPr>
            <p:grpSpPr>
              <a:xfrm>
                <a:off x="1664532" y="346431"/>
                <a:ext cx="1239655" cy="336368"/>
                <a:chOff x="1664532" y="346431"/>
                <a:chExt cx="1239655" cy="336368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D1F44672-14D9-0FED-7D46-2DF98D3BA9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EE25196-4B51-6D8B-B06C-C2DB378E66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6999505-9BC7-F252-3EAD-31005ED1A60A}"/>
                    </a:ext>
                  </a:extLst>
                </p:cNvPr>
                <p:cNvSpPr txBox="1"/>
                <p:nvPr/>
              </p:nvSpPr>
              <p:spPr>
                <a:xfrm>
                  <a:off x="2187709" y="346431"/>
                  <a:ext cx="373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Or</a:t>
                  </a:r>
                </a:p>
              </p:txBody>
            </p:sp>
          </p:grpSp>
          <p:sp>
            <p:nvSpPr>
              <p:cNvPr id="41" name="Down Arrow 40">
                <a:extLst>
                  <a:ext uri="{FF2B5EF4-FFF2-40B4-BE49-F238E27FC236}">
                    <a16:creationId xmlns:a16="http://schemas.microsoft.com/office/drawing/2014/main" id="{EFC9BFC2-8887-F46C-6E28-522FA928C293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42C394B-58B4-576A-8406-6779156D82DB}"/>
                </a:ext>
              </a:extLst>
            </p:cNvPr>
            <p:cNvGrpSpPr/>
            <p:nvPr/>
          </p:nvGrpSpPr>
          <p:grpSpPr>
            <a:xfrm>
              <a:off x="5559553" y="3626637"/>
              <a:ext cx="1275833" cy="364165"/>
              <a:chOff x="5764893" y="327779"/>
              <a:chExt cx="1275833" cy="36416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FA9682E-B906-E415-874E-359DBFACF64A}"/>
                  </a:ext>
                </a:extLst>
              </p:cNvPr>
              <p:cNvGrpSpPr/>
              <p:nvPr/>
            </p:nvGrpSpPr>
            <p:grpSpPr>
              <a:xfrm>
                <a:off x="5764893" y="327779"/>
                <a:ext cx="1239655" cy="351651"/>
                <a:chOff x="1664532" y="331148"/>
                <a:chExt cx="1239655" cy="351651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2A4D342D-3667-86C4-D3D0-634EFA0C1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935B7775-9D8A-6ADF-1E04-14439AE5E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E556D5B-0379-614C-E90A-73A0824BDB42}"/>
                    </a:ext>
                  </a:extLst>
                </p:cNvPr>
                <p:cNvSpPr txBox="1"/>
                <p:nvPr/>
              </p:nvSpPr>
              <p:spPr>
                <a:xfrm>
                  <a:off x="1905140" y="331148"/>
                  <a:ext cx="91512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Negates</a:t>
                  </a:r>
                </a:p>
              </p:txBody>
            </p:sp>
          </p:grpSp>
          <p:sp>
            <p:nvSpPr>
              <p:cNvPr id="36" name="Down Arrow 35">
                <a:extLst>
                  <a:ext uri="{FF2B5EF4-FFF2-40B4-BE49-F238E27FC236}">
                    <a16:creationId xmlns:a16="http://schemas.microsoft.com/office/drawing/2014/main" id="{C1396D74-C400-BA23-BC33-EE2E3EC358CA}"/>
                  </a:ext>
                </a:extLst>
              </p:cNvPr>
              <p:cNvSpPr/>
              <p:nvPr/>
            </p:nvSpPr>
            <p:spPr>
              <a:xfrm>
                <a:off x="6955502" y="566744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BA57029-BBDC-B3C8-BA08-ECB909E2861B}"/>
                </a:ext>
              </a:extLst>
            </p:cNvPr>
            <p:cNvGrpSpPr/>
            <p:nvPr/>
          </p:nvGrpSpPr>
          <p:grpSpPr>
            <a:xfrm>
              <a:off x="7143074" y="3600095"/>
              <a:ext cx="1466593" cy="384220"/>
              <a:chOff x="7348414" y="301237"/>
              <a:chExt cx="1809022" cy="38422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731F989-FEE8-3FD7-6EA2-B41DB6A1EA70}"/>
                  </a:ext>
                </a:extLst>
              </p:cNvPr>
              <p:cNvGrpSpPr/>
              <p:nvPr/>
            </p:nvGrpSpPr>
            <p:grpSpPr>
              <a:xfrm>
                <a:off x="7348414" y="301237"/>
                <a:ext cx="1778329" cy="366945"/>
                <a:chOff x="1664532" y="315854"/>
                <a:chExt cx="1239655" cy="366945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D5155621-05F1-57CD-04BD-220AE4C5DA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A2E0D014-DDDD-0871-E00C-1C27E9019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13AE7AA-AD87-62A4-C12B-55D8D77C0A9D}"/>
                    </a:ext>
                  </a:extLst>
                </p:cNvPr>
                <p:cNvSpPr txBox="1"/>
                <p:nvPr/>
              </p:nvSpPr>
              <p:spPr>
                <a:xfrm>
                  <a:off x="1762753" y="315854"/>
                  <a:ext cx="10723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Contraindicates</a:t>
                  </a:r>
                </a:p>
              </p:txBody>
            </p:sp>
          </p:grpSp>
          <p:sp>
            <p:nvSpPr>
              <p:cNvPr id="31" name="Down Arrow 30">
                <a:extLst>
                  <a:ext uri="{FF2B5EF4-FFF2-40B4-BE49-F238E27FC236}">
                    <a16:creationId xmlns:a16="http://schemas.microsoft.com/office/drawing/2014/main" id="{F4B6480F-94F9-39BE-5A5C-C3D1BB7EECD4}"/>
                  </a:ext>
                </a:extLst>
              </p:cNvPr>
              <p:cNvSpPr/>
              <p:nvPr/>
            </p:nvSpPr>
            <p:spPr>
              <a:xfrm>
                <a:off x="9072212" y="560257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090E1AB-1E33-A6DE-B7B4-5A1B872F59A0}"/>
                </a:ext>
              </a:extLst>
            </p:cNvPr>
            <p:cNvGrpSpPr/>
            <p:nvPr/>
          </p:nvGrpSpPr>
          <p:grpSpPr>
            <a:xfrm>
              <a:off x="7612943" y="2147244"/>
              <a:ext cx="641891" cy="643467"/>
              <a:chOff x="2524655" y="2018217"/>
              <a:chExt cx="641891" cy="643467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4A656BD7-13F4-A008-2540-D0F98C8CDEE6}"/>
                  </a:ext>
                </a:extLst>
              </p:cNvPr>
              <p:cNvSpPr/>
              <p:nvPr/>
            </p:nvSpPr>
            <p:spPr>
              <a:xfrm>
                <a:off x="2524655" y="2018217"/>
                <a:ext cx="641891" cy="643467"/>
              </a:xfrm>
              <a:prstGeom prst="roundRect">
                <a:avLst/>
              </a:prstGeom>
              <a:solidFill>
                <a:srgbClr val="8F1EB0">
                  <a:alpha val="6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DF7D4EDE-9762-C54C-4F98-35C1F19FF053}"/>
                  </a:ext>
                </a:extLst>
              </p:cNvPr>
              <p:cNvSpPr/>
              <p:nvPr/>
            </p:nvSpPr>
            <p:spPr>
              <a:xfrm>
                <a:off x="2568175" y="2081958"/>
                <a:ext cx="549414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Age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8837781-F335-CA59-B15E-C5C850073123}"/>
                  </a:ext>
                </a:extLst>
              </p:cNvPr>
              <p:cNvSpPr txBox="1"/>
              <p:nvPr/>
            </p:nvSpPr>
            <p:spPr>
              <a:xfrm>
                <a:off x="2537267" y="2280824"/>
                <a:ext cx="6286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aged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17798BC-B102-6A26-D91F-34E556E6E1B5}"/>
                </a:ext>
              </a:extLst>
            </p:cNvPr>
            <p:cNvGrpSpPr/>
            <p:nvPr/>
          </p:nvGrpSpPr>
          <p:grpSpPr>
            <a:xfrm>
              <a:off x="7836766" y="1715248"/>
              <a:ext cx="1317160" cy="387965"/>
              <a:chOff x="1664532" y="327691"/>
              <a:chExt cx="1344709" cy="38796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66B64CC-52B3-5BA6-6874-58A1399FE215}"/>
                  </a:ext>
                </a:extLst>
              </p:cNvPr>
              <p:cNvGrpSpPr/>
              <p:nvPr/>
            </p:nvGrpSpPr>
            <p:grpSpPr>
              <a:xfrm>
                <a:off x="1664532" y="327691"/>
                <a:ext cx="1344709" cy="355108"/>
                <a:chOff x="1664532" y="327691"/>
                <a:chExt cx="1344709" cy="355108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ABA6D1CB-4E68-A959-7374-713A64007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95B09F90-CAE1-8FF0-F888-8C8C8119F9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964C509-CD2E-DA9C-2524-4A11BDB71C2B}"/>
                    </a:ext>
                  </a:extLst>
                </p:cNvPr>
                <p:cNvSpPr txBox="1"/>
                <p:nvPr/>
              </p:nvSpPr>
              <p:spPr>
                <a:xfrm>
                  <a:off x="1774311" y="327691"/>
                  <a:ext cx="12349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Numeric-Filter</a:t>
                  </a:r>
                </a:p>
              </p:txBody>
            </p:sp>
          </p:grpSp>
          <p:sp>
            <p:nvSpPr>
              <p:cNvPr id="23" name="Down Arrow 22">
                <a:extLst>
                  <a:ext uri="{FF2B5EF4-FFF2-40B4-BE49-F238E27FC236}">
                    <a16:creationId xmlns:a16="http://schemas.microsoft.com/office/drawing/2014/main" id="{DC79C5D3-CEAD-6096-5D4C-F094005F66B1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07CC1A75-0480-EC3F-6073-4BD8C93FCCB1}"/>
              </a:ext>
            </a:extLst>
          </p:cNvPr>
          <p:cNvSpPr txBox="1"/>
          <p:nvPr/>
        </p:nvSpPr>
        <p:spPr>
          <a:xfrm>
            <a:off x="6743525" y="2559241"/>
            <a:ext cx="5136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“-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“Diabetic”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female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and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8F1E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age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“65”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with </a:t>
            </a:r>
            <a:r>
              <a:rPr lang="en-US" dirty="0">
                <a:solidFill>
                  <a:srgbClr val="EA6E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EBA78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contraindication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EEB1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drug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“metformin”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FD622B7-A30E-3826-6762-16A197B7F48B}"/>
              </a:ext>
            </a:extLst>
          </p:cNvPr>
          <p:cNvCxnSpPr>
            <a:cxnSpLocks/>
          </p:cNvCxnSpPr>
          <p:nvPr/>
        </p:nvCxnSpPr>
        <p:spPr>
          <a:xfrm flipV="1">
            <a:off x="93357" y="1824541"/>
            <a:ext cx="11787124" cy="64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Down Arrow 226">
            <a:extLst>
              <a:ext uri="{FF2B5EF4-FFF2-40B4-BE49-F238E27FC236}">
                <a16:creationId xmlns:a16="http://schemas.microsoft.com/office/drawing/2014/main" id="{C9F96F1F-7D50-612E-97D7-476D795EF64B}"/>
              </a:ext>
            </a:extLst>
          </p:cNvPr>
          <p:cNvSpPr/>
          <p:nvPr/>
        </p:nvSpPr>
        <p:spPr>
          <a:xfrm rot="16200000">
            <a:off x="5751222" y="3102511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CFDE732-BF51-15D6-1F21-DC0DB177C93E}"/>
              </a:ext>
            </a:extLst>
          </p:cNvPr>
          <p:cNvSpPr txBox="1"/>
          <p:nvPr/>
        </p:nvSpPr>
        <p:spPr>
          <a:xfrm>
            <a:off x="6739350" y="2558485"/>
            <a:ext cx="48593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“- Diabetic         women    and men</a:t>
            </a: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  aged  over 65</a:t>
            </a: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  with  no   contraindications  to</a:t>
            </a: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b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  metformin”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645BBBE-E7A7-365F-0999-08BCCDA580D9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5272B6CF-BD52-0787-24DE-754545EE18F3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44" name="TextBox 143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B96F5637-AF3D-F1FD-CBD9-B30397271447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45" name="TextBox 14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37C3429-1EB9-7FA4-0594-0A905C7F7DD1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46" name="TextBox 14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98CB3E6-F3A1-E646-A7CC-F625E3E1B510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7" name="TextBox 14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C023ED6-499C-AAC6-EA54-8D4E12519A90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48" name="TextBox 14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E0182F6-C0BC-4238-B1E2-B030CEA793DB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77F7FC1-B2F9-B35B-2E85-EFCDC2125372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41" name="TextBox 140">
              <a:hlinkClick r:id="rId7" action="ppaction://hlinksldjump"/>
              <a:extLst>
                <a:ext uri="{FF2B5EF4-FFF2-40B4-BE49-F238E27FC236}">
                  <a16:creationId xmlns:a16="http://schemas.microsoft.com/office/drawing/2014/main" id="{CC64A536-BF62-A0C8-BE8C-FDD379BBD48E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42" name="TextBox 141">
              <a:hlinkClick r:id="rId8" action="ppaction://hlinksldjump"/>
              <a:extLst>
                <a:ext uri="{FF2B5EF4-FFF2-40B4-BE49-F238E27FC236}">
                  <a16:creationId xmlns:a16="http://schemas.microsoft.com/office/drawing/2014/main" id="{0BC3C637-285C-88AF-2A61-C29BBC60F1E2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43" name="TextBox 142">
              <a:hlinkClick r:id="rId9" action="ppaction://hlinksldjump"/>
              <a:extLst>
                <a:ext uri="{FF2B5EF4-FFF2-40B4-BE49-F238E27FC236}">
                  <a16:creationId xmlns:a16="http://schemas.microsoft.com/office/drawing/2014/main" id="{558C739A-59B0-DAC9-B080-6160A4AF85F1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253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  <p:bldP spid="22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83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7815935" y="1726853"/>
            <a:ext cx="3907945" cy="4876800"/>
            <a:chOff x="5795468" y="941294"/>
            <a:chExt cx="3830300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 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3E8031F-CCD2-FE47-EF96-E403432555E2}"/>
              </a:ext>
            </a:extLst>
          </p:cNvPr>
          <p:cNvSpPr txBox="1"/>
          <p:nvPr/>
        </p:nvSpPr>
        <p:spPr>
          <a:xfrm>
            <a:off x="965333" y="2300165"/>
            <a:ext cx="23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“Diabetic”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0221F-0F29-9E8A-0F3E-4A34D685592E}"/>
              </a:ext>
            </a:extLst>
          </p:cNvPr>
          <p:cNvSpPr txBox="1"/>
          <p:nvPr/>
        </p:nvSpPr>
        <p:spPr>
          <a:xfrm>
            <a:off x="469089" y="2300165"/>
            <a:ext cx="58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“-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2A0C0-D252-5C5A-CFA6-76388463583D}"/>
              </a:ext>
            </a:extLst>
          </p:cNvPr>
          <p:cNvSpPr txBox="1"/>
          <p:nvPr/>
        </p:nvSpPr>
        <p:spPr>
          <a:xfrm>
            <a:off x="3135824" y="2327553"/>
            <a:ext cx="127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female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9BE16-D49D-DF0F-32F5-95F20C23DD9F}"/>
              </a:ext>
            </a:extLst>
          </p:cNvPr>
          <p:cNvSpPr txBox="1"/>
          <p:nvPr/>
        </p:nvSpPr>
        <p:spPr>
          <a:xfrm>
            <a:off x="4272063" y="2327553"/>
            <a:ext cx="67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4DCC1B-6A8B-30C9-051C-5C25BF34AAFA}"/>
              </a:ext>
            </a:extLst>
          </p:cNvPr>
          <p:cNvSpPr txBox="1"/>
          <p:nvPr/>
        </p:nvSpPr>
        <p:spPr>
          <a:xfrm>
            <a:off x="977870" y="2798785"/>
            <a:ext cx="10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EDA5E-0916-D502-3245-AC0B9EA2B602}"/>
              </a:ext>
            </a:extLst>
          </p:cNvPr>
          <p:cNvSpPr txBox="1"/>
          <p:nvPr/>
        </p:nvSpPr>
        <p:spPr>
          <a:xfrm>
            <a:off x="1828592" y="2790453"/>
            <a:ext cx="93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F1E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1F6F9D-25BE-A588-A557-91211903C411}"/>
              </a:ext>
            </a:extLst>
          </p:cNvPr>
          <p:cNvSpPr txBox="1"/>
          <p:nvPr/>
        </p:nvSpPr>
        <p:spPr>
          <a:xfrm>
            <a:off x="2612535" y="2798889"/>
            <a:ext cx="284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“65”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A7662-7346-0C3B-7D51-E4DB3E3048F4}"/>
              </a:ext>
            </a:extLst>
          </p:cNvPr>
          <p:cNvSpPr txBox="1"/>
          <p:nvPr/>
        </p:nvSpPr>
        <p:spPr>
          <a:xfrm>
            <a:off x="977870" y="3297405"/>
            <a:ext cx="80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30EB9F-CB58-A2EE-396A-72F31A2098A5}"/>
              </a:ext>
            </a:extLst>
          </p:cNvPr>
          <p:cNvSpPr txBox="1"/>
          <p:nvPr/>
        </p:nvSpPr>
        <p:spPr>
          <a:xfrm>
            <a:off x="1674537" y="3293654"/>
            <a:ext cx="61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A6E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neg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EEC4BE-6DE3-8C5F-CED7-85E65DA79C4A}"/>
              </a:ext>
            </a:extLst>
          </p:cNvPr>
          <p:cNvSpPr txBox="1"/>
          <p:nvPr/>
        </p:nvSpPr>
        <p:spPr>
          <a:xfrm>
            <a:off x="2422092" y="3297405"/>
            <a:ext cx="249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BA78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contraindication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13C5DA-5B40-8447-7767-5612C177DB68}"/>
              </a:ext>
            </a:extLst>
          </p:cNvPr>
          <p:cNvSpPr txBox="1"/>
          <p:nvPr/>
        </p:nvSpPr>
        <p:spPr>
          <a:xfrm>
            <a:off x="4861697" y="3301156"/>
            <a:ext cx="51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DFF9EC-E306-153D-270B-9D32DF5B76F9}"/>
              </a:ext>
            </a:extLst>
          </p:cNvPr>
          <p:cNvSpPr txBox="1"/>
          <p:nvPr/>
        </p:nvSpPr>
        <p:spPr>
          <a:xfrm>
            <a:off x="993707" y="3796233"/>
            <a:ext cx="237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EB1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drug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“metformin”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B6A309-6A71-7D5B-4955-7493D3E0F3DC}"/>
              </a:ext>
            </a:extLst>
          </p:cNvPr>
          <p:cNvSpPr txBox="1"/>
          <p:nvPr/>
        </p:nvSpPr>
        <p:spPr>
          <a:xfrm>
            <a:off x="3164534" y="3795921"/>
            <a:ext cx="36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DC962F-A24F-CD0E-2E62-0588E0BA4911}"/>
              </a:ext>
            </a:extLst>
          </p:cNvPr>
          <p:cNvSpPr txBox="1"/>
          <p:nvPr/>
        </p:nvSpPr>
        <p:spPr>
          <a:xfrm>
            <a:off x="2032806" y="3297301"/>
            <a:ext cx="51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C39AFF-0BAB-C193-720A-E7A00B660292}"/>
              </a:ext>
            </a:extLst>
          </p:cNvPr>
          <p:cNvSpPr txBox="1"/>
          <p:nvPr/>
        </p:nvSpPr>
        <p:spPr>
          <a:xfrm>
            <a:off x="4412428" y="3264653"/>
            <a:ext cx="43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0F157E3-922B-60D4-18A3-B1E5EBFCBAC9}"/>
              </a:ext>
            </a:extLst>
          </p:cNvPr>
          <p:cNvGrpSpPr/>
          <p:nvPr/>
        </p:nvGrpSpPr>
        <p:grpSpPr>
          <a:xfrm>
            <a:off x="468120" y="2299853"/>
            <a:ext cx="4988945" cy="1865400"/>
            <a:chOff x="843787" y="4477166"/>
            <a:chExt cx="4988945" cy="18654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B23692-3724-9A12-1478-9661DFD7717F}"/>
                </a:ext>
              </a:extLst>
            </p:cNvPr>
            <p:cNvSpPr txBox="1"/>
            <p:nvPr/>
          </p:nvSpPr>
          <p:spPr>
            <a:xfrm>
              <a:off x="1340031" y="4477166"/>
              <a:ext cx="237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A4F288-85B5-AB90-AA81-BFB059CDF1EB}"/>
                </a:ext>
              </a:extLst>
            </p:cNvPr>
            <p:cNvSpPr txBox="1"/>
            <p:nvPr/>
          </p:nvSpPr>
          <p:spPr>
            <a:xfrm>
              <a:off x="843787" y="4477166"/>
              <a:ext cx="588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“-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C5FE20-AAA6-C794-9924-5F880C615F65}"/>
                </a:ext>
              </a:extLst>
            </p:cNvPr>
            <p:cNvSpPr txBox="1"/>
            <p:nvPr/>
          </p:nvSpPr>
          <p:spPr>
            <a:xfrm>
              <a:off x="3510522" y="4504554"/>
              <a:ext cx="1277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86691D-7FE3-3A15-9592-98F90D9C4C0A}"/>
                </a:ext>
              </a:extLst>
            </p:cNvPr>
            <p:cNvSpPr txBox="1"/>
            <p:nvPr/>
          </p:nvSpPr>
          <p:spPr>
            <a:xfrm>
              <a:off x="4646761" y="4504554"/>
              <a:ext cx="671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D55BE8-ABE9-1BB4-2F62-1940987CE9DE}"/>
                </a:ext>
              </a:extLst>
            </p:cNvPr>
            <p:cNvSpPr txBox="1"/>
            <p:nvPr/>
          </p:nvSpPr>
          <p:spPr>
            <a:xfrm>
              <a:off x="1352568" y="4975786"/>
              <a:ext cx="1054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male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025E68-E03E-6F02-2B8E-F7B3ED429FC9}"/>
                </a:ext>
              </a:extLst>
            </p:cNvPr>
            <p:cNvSpPr txBox="1"/>
            <p:nvPr/>
          </p:nvSpPr>
          <p:spPr>
            <a:xfrm>
              <a:off x="2203290" y="4967454"/>
              <a:ext cx="937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8F1EB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74A9AC-162C-0257-2739-292B0911DB85}"/>
                </a:ext>
              </a:extLst>
            </p:cNvPr>
            <p:cNvSpPr txBox="1"/>
            <p:nvPr/>
          </p:nvSpPr>
          <p:spPr>
            <a:xfrm>
              <a:off x="2987233" y="4975890"/>
              <a:ext cx="2845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226B05-DA80-AFD0-A4DB-BAFF0F366A00}"/>
                </a:ext>
              </a:extLst>
            </p:cNvPr>
            <p:cNvSpPr txBox="1"/>
            <p:nvPr/>
          </p:nvSpPr>
          <p:spPr>
            <a:xfrm>
              <a:off x="1352568" y="5474406"/>
              <a:ext cx="800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with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C79984-2DEE-4458-0B7C-9433C0D311A0}"/>
                </a:ext>
              </a:extLst>
            </p:cNvPr>
            <p:cNvSpPr txBox="1"/>
            <p:nvPr/>
          </p:nvSpPr>
          <p:spPr>
            <a:xfrm>
              <a:off x="2049235" y="5470655"/>
              <a:ext cx="611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6E973DB-0A20-35A0-F299-6E19E5A622E9}"/>
                </a:ext>
              </a:extLst>
            </p:cNvPr>
            <p:cNvSpPr txBox="1"/>
            <p:nvPr/>
          </p:nvSpPr>
          <p:spPr>
            <a:xfrm>
              <a:off x="2796790" y="5474406"/>
              <a:ext cx="2496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8832AE-F54D-90BA-56CE-C957BD45645A}"/>
                </a:ext>
              </a:extLst>
            </p:cNvPr>
            <p:cNvSpPr txBox="1"/>
            <p:nvPr/>
          </p:nvSpPr>
          <p:spPr>
            <a:xfrm>
              <a:off x="5236395" y="5478157"/>
              <a:ext cx="513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DE9E9E-D2D9-99A2-EE3C-009D8F4D8AA5}"/>
                </a:ext>
              </a:extLst>
            </p:cNvPr>
            <p:cNvSpPr txBox="1"/>
            <p:nvPr/>
          </p:nvSpPr>
          <p:spPr>
            <a:xfrm>
              <a:off x="1368405" y="5973234"/>
              <a:ext cx="2379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80461A-C233-D975-18C2-6A0768E669DF}"/>
                </a:ext>
              </a:extLst>
            </p:cNvPr>
            <p:cNvSpPr txBox="1"/>
            <p:nvPr/>
          </p:nvSpPr>
          <p:spPr>
            <a:xfrm>
              <a:off x="3539232" y="5972922"/>
              <a:ext cx="360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B930A8-0419-9132-FD23-D213CE0464DB}"/>
                </a:ext>
              </a:extLst>
            </p:cNvPr>
            <p:cNvSpPr txBox="1"/>
            <p:nvPr/>
          </p:nvSpPr>
          <p:spPr>
            <a:xfrm>
              <a:off x="2407504" y="5474302"/>
              <a:ext cx="517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D0A8C17-40BD-532B-469F-1DC69ED2E5DC}"/>
                </a:ext>
              </a:extLst>
            </p:cNvPr>
            <p:cNvSpPr txBox="1"/>
            <p:nvPr/>
          </p:nvSpPr>
          <p:spPr>
            <a:xfrm>
              <a:off x="4787126" y="5441654"/>
              <a:ext cx="437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D10103E-0A11-E097-CF55-7185D58E7D86}"/>
              </a:ext>
            </a:extLst>
          </p:cNvPr>
          <p:cNvSpPr txBox="1"/>
          <p:nvPr/>
        </p:nvSpPr>
        <p:spPr>
          <a:xfrm>
            <a:off x="762141" y="1360236"/>
            <a:ext cx="651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Predict structured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form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using fine-tuned T5 model, output as a string. </a:t>
            </a:r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Then,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parse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 and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instantiate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as in-memory nested object structure.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4,5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237DBBF-AE1F-4F21-F7D9-9CBA9FE8DB9D}"/>
              </a:ext>
            </a:extLst>
          </p:cNvPr>
          <p:cNvGrpSpPr/>
          <p:nvPr/>
        </p:nvGrpSpPr>
        <p:grpSpPr>
          <a:xfrm>
            <a:off x="5277091" y="5399946"/>
            <a:ext cx="1760418" cy="1203707"/>
            <a:chOff x="4417590" y="88498"/>
            <a:chExt cx="1760418" cy="120370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37DC55-F269-C288-FA33-6B5ABCA28D11}"/>
                </a:ext>
              </a:extLst>
            </p:cNvPr>
            <p:cNvSpPr txBox="1"/>
            <p:nvPr/>
          </p:nvSpPr>
          <p:spPr>
            <a:xfrm>
              <a:off x="4417590" y="88498"/>
              <a:ext cx="17604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Logical Form</a:t>
              </a:r>
              <a:b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Transformation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3FFAD3-2E3D-97BE-51DB-170D431F2571}"/>
                </a:ext>
              </a:extLst>
            </p:cNvPr>
            <p:cNvSpPr/>
            <p:nvPr/>
          </p:nvSpPr>
          <p:spPr>
            <a:xfrm>
              <a:off x="4737492" y="711529"/>
              <a:ext cx="1045579" cy="580676"/>
            </a:xfrm>
            <a:prstGeom prst="roundRect">
              <a:avLst/>
            </a:prstGeom>
            <a:solidFill>
              <a:srgbClr val="7030A0">
                <a:alpha val="5098"/>
              </a:srgbClr>
            </a:solidFill>
            <a:ln>
              <a:solidFill>
                <a:srgbClr val="7030A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99265AB-CD52-BA5E-3BBC-5C993E18A5AF}"/>
                </a:ext>
              </a:extLst>
            </p:cNvPr>
            <p:cNvSpPr txBox="1"/>
            <p:nvPr/>
          </p:nvSpPr>
          <p:spPr>
            <a:xfrm>
              <a:off x="5081939" y="762623"/>
              <a:ext cx="3481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T5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34D57E75-9CDF-CEBF-C13A-65677FA9C585}"/>
                </a:ext>
              </a:extLst>
            </p:cNvPr>
            <p:cNvSpPr/>
            <p:nvPr/>
          </p:nvSpPr>
          <p:spPr>
            <a:xfrm>
              <a:off x="4998023" y="1006691"/>
              <a:ext cx="569377" cy="21122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7287019" y="4958977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6096000" y="1905276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B5B3EC05-A1FA-EC8F-5717-6F28B47BFD78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D122595-20E8-815D-4742-7A7A5690FE55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53" name="TextBox 52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A7E66212-CD78-88DF-2972-409C3043A048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54" name="TextBox 5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2298666-285E-83C5-1EB4-906FE321AA4E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55" name="TextBox 5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141906E-E519-BBF4-B881-13629A802871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56" name="TextBox 5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CDE15B2-A014-6329-A330-2945CFC9EECE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57" name="TextBox 5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C894251-1EDF-9D6C-9B49-E76DE34794E7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BF93D6-63D9-0438-E2BA-1E17DEBA1D02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23" name="TextBox 22">
              <a:hlinkClick r:id="rId7" action="ppaction://hlinksldjump"/>
              <a:extLst>
                <a:ext uri="{FF2B5EF4-FFF2-40B4-BE49-F238E27FC236}">
                  <a16:creationId xmlns:a16="http://schemas.microsoft.com/office/drawing/2014/main" id="{77457A45-386E-A9A9-3103-B857B367670B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24" name="TextBox 23">
              <a:hlinkClick r:id="rId8" action="ppaction://hlinksldjump"/>
              <a:extLst>
                <a:ext uri="{FF2B5EF4-FFF2-40B4-BE49-F238E27FC236}">
                  <a16:creationId xmlns:a16="http://schemas.microsoft.com/office/drawing/2014/main" id="{3A46F4B0-BF84-514D-8310-D1A0DAA9F861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52" name="TextBox 51">
              <a:hlinkClick r:id="rId9" action="ppaction://hlinksldjump"/>
              <a:extLst>
                <a:ext uri="{FF2B5EF4-FFF2-40B4-BE49-F238E27FC236}">
                  <a16:creationId xmlns:a16="http://schemas.microsoft.com/office/drawing/2014/main" id="{597EEA3C-A6D7-CEAC-F46C-F5E107574837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032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59453 -0.012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35" y="-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0.43906 0.062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53" y="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6237 0.0453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85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6 L 0.52695 0.11967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41" y="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0.5056 0.19977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73" y="9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0.53776 0.20439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88" y="1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0.49505 0.2463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53" y="1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64218 0.21574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09" y="10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5" grpId="0"/>
      <p:bldP spid="17" grpId="0"/>
      <p:bldP spid="18" grpId="0"/>
      <p:bldP spid="2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307304" y="1905276"/>
            <a:ext cx="3907945" cy="4876800"/>
            <a:chOff x="5795468" y="941294"/>
            <a:chExt cx="3830300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neg(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contraindication(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 6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695196" y="495357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828869" y="1918296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7430963" y="1778339"/>
            <a:ext cx="4761037" cy="4876800"/>
            <a:chOff x="5795468" y="941294"/>
            <a:chExt cx="3830300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95468" y="941294"/>
              <a:ext cx="3627888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C0241863 </a:t>
              </a:r>
              <a:r>
                <a:rPr lang="en-US" sz="1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neg(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contraindication(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C0025598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r>
                <a:rPr lang="en-US" sz="18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4491615-0AEA-C3B8-8508-384644AD39CE}"/>
              </a:ext>
            </a:extLst>
          </p:cNvPr>
          <p:cNvSpPr txBox="1"/>
          <p:nvPr/>
        </p:nvSpPr>
        <p:spPr>
          <a:xfrm>
            <a:off x="838515" y="1301285"/>
            <a:ext cx="4867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Normalize to UMLS concepts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using MetaMapLite and BERT (the latter only in the case of lab tests).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612E38-B442-EC87-75E2-580925FF5335}"/>
              </a:ext>
            </a:extLst>
          </p:cNvPr>
          <p:cNvGrpSpPr/>
          <p:nvPr/>
        </p:nvGrpSpPr>
        <p:grpSpPr>
          <a:xfrm>
            <a:off x="4747483" y="5687128"/>
            <a:ext cx="2077280" cy="927632"/>
            <a:chOff x="8418431" y="3097540"/>
            <a:chExt cx="2077280" cy="9276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48A298-24D3-9ED8-D34C-DD5A635214BA}"/>
                </a:ext>
              </a:extLst>
            </p:cNvPr>
            <p:cNvSpPr txBox="1"/>
            <p:nvPr/>
          </p:nvSpPr>
          <p:spPr>
            <a:xfrm>
              <a:off x="8650997" y="3097540"/>
              <a:ext cx="1603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Normalization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C1E72523-6258-8F71-344C-0650523B95E0}"/>
                </a:ext>
              </a:extLst>
            </p:cNvPr>
            <p:cNvSpPr/>
            <p:nvPr/>
          </p:nvSpPr>
          <p:spPr>
            <a:xfrm>
              <a:off x="8418431" y="3444496"/>
              <a:ext cx="2077280" cy="580676"/>
            </a:xfrm>
            <a:prstGeom prst="roundRect">
              <a:avLst/>
            </a:prstGeom>
            <a:solidFill>
              <a:srgbClr val="ED7D31">
                <a:alpha val="5098"/>
              </a:srgbClr>
            </a:solidFill>
            <a:ln>
              <a:solidFill>
                <a:schemeClr val="accent2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7E105E6-2B6A-47F8-A025-C7A740131BC5}"/>
                </a:ext>
              </a:extLst>
            </p:cNvPr>
            <p:cNvSpPr txBox="1"/>
            <p:nvPr/>
          </p:nvSpPr>
          <p:spPr>
            <a:xfrm>
              <a:off x="8460205" y="3479158"/>
              <a:ext cx="9973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MetaMapLite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FAA2C80-0CAA-26FE-5633-07CE0D4E11D2}"/>
                </a:ext>
              </a:extLst>
            </p:cNvPr>
            <p:cNvSpPr txBox="1"/>
            <p:nvPr/>
          </p:nvSpPr>
          <p:spPr>
            <a:xfrm>
              <a:off x="9514471" y="3481776"/>
              <a:ext cx="9509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BERT (Labs)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7B77F49E-E4E4-5672-C174-AAF2A4781F52}"/>
                </a:ext>
              </a:extLst>
            </p:cNvPr>
            <p:cNvSpPr/>
            <p:nvPr/>
          </p:nvSpPr>
          <p:spPr>
            <a:xfrm>
              <a:off x="8692772" y="3724840"/>
              <a:ext cx="465970" cy="22977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Java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D349D37C-FA13-07A9-715C-84B25DE12BF4}"/>
                </a:ext>
              </a:extLst>
            </p:cNvPr>
            <p:cNvSpPr/>
            <p:nvPr/>
          </p:nvSpPr>
          <p:spPr>
            <a:xfrm>
              <a:off x="9711858" y="3743386"/>
              <a:ext cx="569377" cy="21122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E172924-DF6C-04EB-D01B-EBCF180ABD2F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DED2DB-7B4C-D045-012F-787013FE5A99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5" name="TextBox 1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3B79430-E6B5-DB62-801C-12CF7E6A8825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6" name="TextBox 1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F9F74C7-DE00-CA35-A59F-CD6564F3FBBD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7" name="TextBox 1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18872A5-16BD-587C-487C-2A07176C0A38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8" name="TextBox 1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84E7A54-42F5-0B4A-4F99-38FC87B35780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9" name="TextBox 1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1AF694C-DE6B-9578-B5D0-013528042410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1F878B-464C-D646-F627-E2DA381A2238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1" name="TextBox 10">
              <a:hlinkClick r:id="rId8" action="ppaction://hlinksldjump"/>
              <a:extLst>
                <a:ext uri="{FF2B5EF4-FFF2-40B4-BE49-F238E27FC236}">
                  <a16:creationId xmlns:a16="http://schemas.microsoft.com/office/drawing/2014/main" id="{97746979-6E5C-E23B-9763-2C04B1FF3720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2" name="TextBox 11">
              <a:hlinkClick r:id="rId9" action="ppaction://hlinksldjump"/>
              <a:extLst>
                <a:ext uri="{FF2B5EF4-FFF2-40B4-BE49-F238E27FC236}">
                  <a16:creationId xmlns:a16="http://schemas.microsoft.com/office/drawing/2014/main" id="{2B56730E-BA89-F88E-5291-DE7E80F49C98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3" name="TextBox 12">
              <a:hlinkClick r:id="rId10" action="ppaction://hlinksldjump"/>
              <a:extLst>
                <a:ext uri="{FF2B5EF4-FFF2-40B4-BE49-F238E27FC236}">
                  <a16:creationId xmlns:a16="http://schemas.microsoft.com/office/drawing/2014/main" id="{D82B5F75-7416-E3CB-A307-1F19FB7FED2C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864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307305" y="1905276"/>
            <a:ext cx="4166428" cy="4876800"/>
            <a:chOff x="5795468" y="941294"/>
            <a:chExt cx="4083647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cond(C0241863 </a:t>
              </a:r>
              <a:r>
                <a:rPr 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C0025598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7,8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73078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449077" y="471580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679831" y="2000269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7144493" y="1736670"/>
            <a:ext cx="4787008" cy="4876800"/>
            <a:chOff x="5717864" y="899625"/>
            <a:chExt cx="3964436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17864" y="899625"/>
              <a:ext cx="3890569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799522" y="1163224"/>
              <a:ext cx="3882778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(CUI: C0241863 </a:t>
              </a:r>
              <a:r>
                <a:rPr lang="en-US" sz="1000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C0220981</a:t>
              </a:r>
              <a:r>
                <a:rPr lang="en-US" sz="10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“Metabolic acidosis”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C3253985</a:t>
              </a:r>
              <a:r>
                <a:rPr lang="en-US" sz="11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“Dolutegravir”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1F174B-3EFB-1497-CBBC-5F9EED346071}"/>
              </a:ext>
            </a:extLst>
          </p:cNvPr>
          <p:cNvSpPr txBox="1"/>
          <p:nvPr/>
        </p:nvSpPr>
        <p:spPr>
          <a:xfrm>
            <a:off x="890325" y="1285568"/>
            <a:ext cx="724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Reason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using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Knowledge Base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to determine:  contraindications, indications, risk factors, signs / symptoms, unspecified criteria.</a:t>
            </a:r>
          </a:p>
          <a:p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9FA6AB-8B54-22E7-8C76-FBBA5E5557B0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8E73362-D832-CAA2-B42B-A7B8CEA3467F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6" name="TextBox 15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057458AE-3573-F8E9-1577-EA7307501323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7" name="TextBox 1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0039031-B678-E4AD-9C71-7AF4E296799F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8" name="TextBox 1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65C4639-A27E-0B83-6CBE-F2009FFE951C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9" name="TextBox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8DE91FD-8A66-2194-9ACA-DA1607BEA738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0" name="TextBox 1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9402B7A-A2CD-9D74-A090-038383131056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4D6B49-BB15-0DA8-907B-B63D607F8B89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2" name="TextBox 11">
              <a:hlinkClick r:id="rId7" action="ppaction://hlinksldjump"/>
              <a:extLst>
                <a:ext uri="{FF2B5EF4-FFF2-40B4-BE49-F238E27FC236}">
                  <a16:creationId xmlns:a16="http://schemas.microsoft.com/office/drawing/2014/main" id="{EAC9F185-F374-9654-6448-5BDE20C4C32A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3" name="TextBox 12">
              <a:hlinkClick r:id="rId8" action="ppaction://hlinksldjump"/>
              <a:extLst>
                <a:ext uri="{FF2B5EF4-FFF2-40B4-BE49-F238E27FC236}">
                  <a16:creationId xmlns:a16="http://schemas.microsoft.com/office/drawing/2014/main" id="{171B0F2D-F406-EE6C-4B55-5486BB5311DC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5" name="TextBox 14">
              <a:hlinkClick r:id="rId9" action="ppaction://hlinksldjump"/>
              <a:extLst>
                <a:ext uri="{FF2B5EF4-FFF2-40B4-BE49-F238E27FC236}">
                  <a16:creationId xmlns:a16="http://schemas.microsoft.com/office/drawing/2014/main" id="{D1E1637F-FAB5-6F43-BDFB-E7270E627D13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989D52CC-5981-897F-1C4E-A0D3869EC0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74593" y="5433200"/>
            <a:ext cx="1923642" cy="14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307304" y="1905276"/>
            <a:ext cx="3907945" cy="4876800"/>
            <a:chOff x="5795468" y="941294"/>
            <a:chExt cx="3830300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(),</a:t>
              </a:r>
            </a:p>
            <a:p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8F1EB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 10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449077" y="493352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682761" y="2003887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331968" y="1905276"/>
            <a:ext cx="4162871" cy="4876800"/>
            <a:chOff x="5795468" y="941294"/>
            <a:chExt cx="3128084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95468" y="941294"/>
              <a:ext cx="2895976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843739" y="1166083"/>
              <a:ext cx="3079813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C0241863, </a:t>
              </a:r>
              <a:r>
                <a:rPr lang="en-US" sz="1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SABs: ICD10...</a:t>
              </a:r>
              <a:endPara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C0086287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C0086582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C0001779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C0220981, </a:t>
              </a:r>
              <a:r>
                <a:rPr lang="en-US" sz="1400" dirty="0">
                  <a:solidFill>
                    <a:schemeClr val="accent2"/>
                  </a:solidFill>
                </a:rPr>
                <a:t>SABs: ICD10...</a:t>
              </a:r>
              <a:r>
                <a:rPr lang="en-US" sz="1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endPara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3253985, </a:t>
              </a:r>
              <a:r>
                <a:rPr lang="en-US" sz="1400" dirty="0">
                  <a:solidFill>
                    <a:schemeClr val="accent2"/>
                  </a:solidFill>
                </a:rPr>
                <a:t>SABs: </a:t>
              </a:r>
              <a:r>
                <a:rPr lang="en-US" sz="1400" dirty="0" err="1">
                  <a:solidFill>
                    <a:schemeClr val="accent2"/>
                  </a:solidFill>
                </a:rPr>
                <a:t>RxNorm</a:t>
              </a:r>
              <a:r>
                <a:rPr lang="en-US" sz="1400" dirty="0">
                  <a:solidFill>
                    <a:schemeClr val="accent2"/>
                  </a:solidFill>
                </a:rPr>
                <a:t>...</a:t>
              </a:r>
              <a:endParaRPr lang="en-US" dirty="0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A48A298-24D3-9ED8-D34C-DD5A635214BA}"/>
              </a:ext>
            </a:extLst>
          </p:cNvPr>
          <p:cNvSpPr txBox="1"/>
          <p:nvPr/>
        </p:nvSpPr>
        <p:spPr>
          <a:xfrm>
            <a:off x="4583217" y="5613640"/>
            <a:ext cx="21932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Semantic 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Metadata Mapping, 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SQL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1F174B-3EFB-1497-CBBC-5F9EED346071}"/>
              </a:ext>
            </a:extLst>
          </p:cNvPr>
          <p:cNvSpPr txBox="1"/>
          <p:nvPr/>
        </p:nvSpPr>
        <p:spPr>
          <a:xfrm>
            <a:off x="890325" y="1285568"/>
            <a:ext cx="724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Link to the </a:t>
            </a:r>
            <a:r>
              <a:rPr lang="en-US" sz="14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to generate SQL statements.</a:t>
            </a:r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EC1AE6-E6CC-ECD0-6B08-B6FC2353D3F1}"/>
              </a:ext>
            </a:extLst>
          </p:cNvPr>
          <p:cNvGrpSpPr/>
          <p:nvPr/>
        </p:nvGrpSpPr>
        <p:grpSpPr>
          <a:xfrm>
            <a:off x="7382487" y="1622210"/>
            <a:ext cx="4451504" cy="5235789"/>
            <a:chOff x="5710922" y="941293"/>
            <a:chExt cx="3344970" cy="523578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8CDAEA2-A64A-9D7F-9FFF-FCF254E6FC5D}"/>
                </a:ext>
              </a:extLst>
            </p:cNvPr>
            <p:cNvSpPr/>
            <p:nvPr/>
          </p:nvSpPr>
          <p:spPr>
            <a:xfrm>
              <a:off x="5710921" y="941293"/>
              <a:ext cx="3244974" cy="5235789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4B02A8-9733-279A-76E0-3BF58B660009}"/>
                </a:ext>
              </a:extLst>
            </p:cNvPr>
            <p:cNvSpPr txBox="1"/>
            <p:nvPr/>
          </p:nvSpPr>
          <p:spPr>
            <a:xfrm>
              <a:off x="5843739" y="1166083"/>
              <a:ext cx="3212153" cy="4832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name: ”person”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columns: 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 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“sex”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semantic_mappings: </a:t>
              </a:r>
            </a:p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C0086287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if sex = </a:t>
              </a:r>
              <a:r>
                <a:rPr lang="en-US" sz="14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“F”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C0086582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if sex = </a:t>
              </a:r>
              <a:r>
                <a:rPr lang="en-US" sz="14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“M”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“age”,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semantic_mappings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C0001779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name: “conditions”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columns: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condition_code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code_mappings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ICD10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if </a:t>
              </a:r>
              <a:r>
                <a:rPr lang="en-US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code_source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4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“I10”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}</a:t>
              </a:r>
            </a:p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321A30-7B04-9D7E-32E9-DA2684593157}"/>
              </a:ext>
            </a:extLst>
          </p:cNvPr>
          <p:cNvCxnSpPr/>
          <p:nvPr/>
        </p:nvCxnSpPr>
        <p:spPr>
          <a:xfrm>
            <a:off x="3305908" y="2576146"/>
            <a:ext cx="5161084" cy="349933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E36934-7565-34A9-6537-4E27B624035B}"/>
              </a:ext>
            </a:extLst>
          </p:cNvPr>
          <p:cNvCxnSpPr>
            <a:cxnSpLocks/>
          </p:cNvCxnSpPr>
          <p:nvPr/>
        </p:nvCxnSpPr>
        <p:spPr>
          <a:xfrm>
            <a:off x="2268415" y="3174023"/>
            <a:ext cx="6128239" cy="1494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52CBF2-E0D6-E815-7262-31F64A739633}"/>
              </a:ext>
            </a:extLst>
          </p:cNvPr>
          <p:cNvCxnSpPr>
            <a:cxnSpLocks/>
          </p:cNvCxnSpPr>
          <p:nvPr/>
        </p:nvCxnSpPr>
        <p:spPr>
          <a:xfrm>
            <a:off x="2198077" y="3429000"/>
            <a:ext cx="6198577" cy="1055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681CA0-25FD-E8AD-7EEA-323C23FA5867}"/>
              </a:ext>
            </a:extLst>
          </p:cNvPr>
          <p:cNvSpPr txBox="1"/>
          <p:nvPr/>
        </p:nvSpPr>
        <p:spPr>
          <a:xfrm>
            <a:off x="167054" y="19870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866466-F887-284A-02B8-859615690D56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D89885-A0C3-2E9E-C2BF-7DD939C45721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24" name="TextBox 23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73CA4EF7-07CD-4673-BAC4-47DC5A1E0102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25" name="TextBox 2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BF40428-9A7B-C2AF-CE35-0EA631DD4A54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26" name="TextBox 2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1FB0B2E-5F6C-932B-7241-8109A8DCCEAB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27" name="TextBox 2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0249344-A83F-DFDE-924A-997CA19C261F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8" name="TextBox 2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0057C02-0727-8C29-0AF9-3AA2255A49C8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5C28BE-EA33-D1FC-6FD3-E86E30305A51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9" name="TextBox 18">
              <a:hlinkClick r:id="rId7" action="ppaction://hlinksldjump"/>
              <a:extLst>
                <a:ext uri="{FF2B5EF4-FFF2-40B4-BE49-F238E27FC236}">
                  <a16:creationId xmlns:a16="http://schemas.microsoft.com/office/drawing/2014/main" id="{F8794483-D03E-0D3E-FF15-F7FCF0B42F2F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20" name="TextBox 19">
              <a:hlinkClick r:id="rId8" action="ppaction://hlinksldjump"/>
              <a:extLst>
                <a:ext uri="{FF2B5EF4-FFF2-40B4-BE49-F238E27FC236}">
                  <a16:creationId xmlns:a16="http://schemas.microsoft.com/office/drawing/2014/main" id="{9B51D45F-889C-3AA5-7859-B501019E06B2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21" name="TextBox 20">
              <a:hlinkClick r:id="rId9" action="ppaction://hlinksldjump"/>
              <a:extLst>
                <a:ext uri="{FF2B5EF4-FFF2-40B4-BE49-F238E27FC236}">
                  <a16:creationId xmlns:a16="http://schemas.microsoft.com/office/drawing/2014/main" id="{5D0AD1EC-BF3A-77F1-DF90-16B99CE8C2B3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437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87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 10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449077" y="493352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682761" y="2003887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135077" y="1742196"/>
            <a:ext cx="4162871" cy="4876800"/>
            <a:chOff x="5795468" y="941294"/>
            <a:chExt cx="3128084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95468" y="941294"/>
              <a:ext cx="2895976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843739" y="1166083"/>
              <a:ext cx="3079813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C0241863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</a:t>
              </a:r>
              <a:r>
                <a:rPr lang="en-US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condition_code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C0086287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“sex = </a:t>
              </a:r>
              <a:r>
                <a:rPr lang="en-US" sz="14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‘F’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C0086582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“sex = </a:t>
              </a:r>
              <a:r>
                <a:rPr lang="en-US" sz="14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‘M’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 dirty="0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C0001779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“age”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C0220981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</a:t>
              </a:r>
              <a:r>
                <a:rPr lang="en-US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condition_code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3253985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“</a:t>
              </a:r>
              <a:r>
                <a:rPr lang="en-US" sz="14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drug_code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A48A298-24D3-9ED8-D34C-DD5A635214BA}"/>
              </a:ext>
            </a:extLst>
          </p:cNvPr>
          <p:cNvSpPr txBox="1"/>
          <p:nvPr/>
        </p:nvSpPr>
        <p:spPr>
          <a:xfrm>
            <a:off x="4801225" y="5613640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SQL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1F174B-3EFB-1497-CBBC-5F9EED346071}"/>
              </a:ext>
            </a:extLst>
          </p:cNvPr>
          <p:cNvSpPr txBox="1"/>
          <p:nvPr/>
        </p:nvSpPr>
        <p:spPr>
          <a:xfrm>
            <a:off x="890326" y="1285568"/>
            <a:ext cx="62948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Use </a:t>
            </a:r>
            <a:r>
              <a:rPr lang="en-US" sz="1400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mapped database schema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paired with logical forms to </a:t>
            </a:r>
            <a:r>
              <a:rPr lang="en-US" sz="1400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generate SQL 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statements using rules.</a:t>
            </a:r>
            <a:b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EC1AE6-E6CC-ECD0-6B08-B6FC2353D3F1}"/>
              </a:ext>
            </a:extLst>
          </p:cNvPr>
          <p:cNvGrpSpPr/>
          <p:nvPr/>
        </p:nvGrpSpPr>
        <p:grpSpPr>
          <a:xfrm>
            <a:off x="7495002" y="1622211"/>
            <a:ext cx="4338990" cy="4876800"/>
            <a:chOff x="5795468" y="941294"/>
            <a:chExt cx="3260424" cy="48768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8CDAEA2-A64A-9D7F-9FFF-FCF254E6FC5D}"/>
                </a:ext>
              </a:extLst>
            </p:cNvPr>
            <p:cNvSpPr/>
            <p:nvPr/>
          </p:nvSpPr>
          <p:spPr>
            <a:xfrm>
              <a:off x="5795468" y="941294"/>
              <a:ext cx="3160427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4B02A8-9733-279A-76E0-3BF58B660009}"/>
                </a:ext>
              </a:extLst>
            </p:cNvPr>
            <p:cNvSpPr txBox="1"/>
            <p:nvPr/>
          </p:nvSpPr>
          <p:spPr>
            <a:xfrm>
              <a:off x="5843739" y="1166083"/>
              <a:ext cx="3212153" cy="461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condition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b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b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WHERE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sex = </a:t>
              </a:r>
              <a:r>
                <a:rPr lang="en-US" sz="14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‘F’</a:t>
              </a: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WHERE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sex =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‘M’</a:t>
              </a: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</a:p>
            <a:p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WHERE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 &gt; 65</a:t>
              </a: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</a:p>
            <a:p>
              <a:endParaRPr lang="en-US" sz="14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dirty="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</a:t>
              </a:r>
              <a:r>
                <a:rPr lang="en-US" sz="1400" dirty="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WHERE NOT EXISTS</a:t>
              </a:r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CEABBD1-2F73-5CBA-8336-0B31D198B5F0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956A696-2804-4031-7067-3632DDB26ADB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6" name="TextBox 15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4FD99C96-9223-1D4A-C74A-9169F34E76F2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7" name="TextBox 1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E686A01-ED29-BF18-160F-D6D23002910F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8" name="TextBox 1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9EBDE1F-FE88-1A67-216C-2192A8F87A7D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9" name="TextBox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7029815-2516-80F0-AF0B-F21646181A03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0" name="TextBox 1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18CBBE9-A9B7-D0D3-D059-9CA06CE2B1BC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785E02-76AC-7D88-8106-952AF40314CB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9" name="TextBox 8">
              <a:hlinkClick r:id="rId7" action="ppaction://hlinksldjump"/>
              <a:extLst>
                <a:ext uri="{FF2B5EF4-FFF2-40B4-BE49-F238E27FC236}">
                  <a16:creationId xmlns:a16="http://schemas.microsoft.com/office/drawing/2014/main" id="{3CA5C740-9824-C29C-0051-6C928E5B2BF9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3" name="TextBox 12">
              <a:hlinkClick r:id="rId8" action="ppaction://hlinksldjump"/>
              <a:extLst>
                <a:ext uri="{FF2B5EF4-FFF2-40B4-BE49-F238E27FC236}">
                  <a16:creationId xmlns:a16="http://schemas.microsoft.com/office/drawing/2014/main" id="{388DF041-BDB4-4C96-D73D-CB1332C8091B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5" name="TextBox 14">
              <a:hlinkClick r:id="rId9" action="ppaction://hlinksldjump"/>
              <a:extLst>
                <a:ext uri="{FF2B5EF4-FFF2-40B4-BE49-F238E27FC236}">
                  <a16:creationId xmlns:a16="http://schemas.microsoft.com/office/drawing/2014/main" id="{B42B959C-A282-96F7-9BDB-181C093EDE52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486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0220AA-5187-5339-4B65-0BD9E093DAFA}"/>
              </a:ext>
            </a:extLst>
          </p:cNvPr>
          <p:cNvGrpSpPr/>
          <p:nvPr/>
        </p:nvGrpSpPr>
        <p:grpSpPr>
          <a:xfrm>
            <a:off x="838513" y="2831205"/>
            <a:ext cx="4245559" cy="3023875"/>
            <a:chOff x="5717909" y="1111681"/>
            <a:chExt cx="4161206" cy="30238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83C4C35-376B-90F6-6EB5-E49ED15B2B08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DDC5E-74A3-75BF-0A36-449D760AE640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“respiration”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change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0BD828D-DC3D-FE96-B11A-D13E3ECD2A0A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20AA81F-1EA8-789F-588A-01DB03CD35E1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5" name="TextBox 14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241123BA-B15D-8709-A6CD-2090763BDF82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6" name="TextBox 1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8AA2CBD-918E-6ACE-8079-E062761337BC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7" name="TextBox 1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8F7AF0F-70C7-CA4C-A7E0-A186C7D7B43F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8" name="TextBox 1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EB00F1C-BAB9-F084-BDB1-A817668A2D8E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9" name="TextBox 1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4BD7BDF-D907-5326-7D92-DF7223F17A03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004863-AD1D-6C44-6B91-0575C753E0EF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2" name="TextBox 11">
              <a:hlinkClick r:id="rId7" action="ppaction://hlinksldjump"/>
              <a:extLst>
                <a:ext uri="{FF2B5EF4-FFF2-40B4-BE49-F238E27FC236}">
                  <a16:creationId xmlns:a16="http://schemas.microsoft.com/office/drawing/2014/main" id="{12705884-2F6A-24CF-D486-797676A27D6A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3" name="TextBox 12">
              <a:hlinkClick r:id="rId8" action="ppaction://hlinksldjump"/>
              <a:extLst>
                <a:ext uri="{FF2B5EF4-FFF2-40B4-BE49-F238E27FC236}">
                  <a16:creationId xmlns:a16="http://schemas.microsoft.com/office/drawing/2014/main" id="{0B07C5B9-9E97-00C8-0EC0-E4813352E6DC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4" name="TextBox 13">
              <a:hlinkClick r:id="rId9" action="ppaction://hlinksldjump"/>
              <a:extLst>
                <a:ext uri="{FF2B5EF4-FFF2-40B4-BE49-F238E27FC236}">
                  <a16:creationId xmlns:a16="http://schemas.microsoft.com/office/drawing/2014/main" id="{4A0D0582-C7EB-62D3-92A3-1741EBEFB701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9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803A44-109E-76D1-BAB9-9E74EC2FB65B}"/>
              </a:ext>
            </a:extLst>
          </p:cNvPr>
          <p:cNvGrpSpPr/>
          <p:nvPr/>
        </p:nvGrpSpPr>
        <p:grpSpPr>
          <a:xfrm>
            <a:off x="838513" y="2826527"/>
            <a:ext cx="4245559" cy="3023875"/>
            <a:chOff x="5717909" y="1111681"/>
            <a:chExt cx="4161206" cy="30238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0A8DE93-8784-74DC-6148-9AE0C267346D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1F768E-CD11-C0F1-772A-D49F1B3A6AD2}"/>
                </a:ext>
              </a:extLst>
            </p:cNvPr>
            <p:cNvSpPr txBox="1"/>
            <p:nvPr/>
          </p:nvSpPr>
          <p:spPr>
            <a:xfrm>
              <a:off x="5907389" y="1175551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drug()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.for(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“respiration”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change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2464476-3D2A-E329-C741-77CBDAB86182}"/>
              </a:ext>
            </a:extLst>
          </p:cNvPr>
          <p:cNvSpPr txBox="1"/>
          <p:nvPr/>
        </p:nvSpPr>
        <p:spPr>
          <a:xfrm>
            <a:off x="4876436" y="4188968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Asthma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causes changes to </a:t>
            </a:r>
            <a:r>
              <a:rPr lang="en-US" dirty="0">
                <a:solidFill>
                  <a:srgbClr val="7030A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respiration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6EEEE9-C3F9-53B4-9B6A-7D3B2981A674}"/>
              </a:ext>
            </a:extLst>
          </p:cNvPr>
          <p:cNvSpPr/>
          <p:nvPr/>
        </p:nvSpPr>
        <p:spPr>
          <a:xfrm>
            <a:off x="4677853" y="427950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29D38D-BF92-6FFC-C726-29C7C9AFCB8B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1DCE1C9-827D-DCB1-8AB1-DB6ABA68C564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22" name="TextBox 21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BFDB1B52-5BE5-C488-4DD7-28BE1AE4A1D8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23" name="TextBox 2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58661AF-928D-4A91-B155-0DAD98BE00F2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24" name="TextBox 2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5CA6C20-CC68-9389-7632-F572360980D3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25" name="TextBox 2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3BC6FB3-21F0-E09E-C431-89B28654E86E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6" name="TextBox 2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A461877D-7863-1459-036D-A029AFA8F445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60B0DE-2239-62BE-0D3D-B8FE69B3D079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9" name="TextBox 18">
              <a:hlinkClick r:id="rId7" action="ppaction://hlinksldjump"/>
              <a:extLst>
                <a:ext uri="{FF2B5EF4-FFF2-40B4-BE49-F238E27FC236}">
                  <a16:creationId xmlns:a16="http://schemas.microsoft.com/office/drawing/2014/main" id="{ADC0CEB9-1E0B-6E12-BF64-7669192CED73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20" name="TextBox 19">
              <a:hlinkClick r:id="rId8" action="ppaction://hlinksldjump"/>
              <a:extLst>
                <a:ext uri="{FF2B5EF4-FFF2-40B4-BE49-F238E27FC236}">
                  <a16:creationId xmlns:a16="http://schemas.microsoft.com/office/drawing/2014/main" id="{665F67C7-9BDF-B070-7FB9-8FD58B901EA6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21" name="TextBox 20">
              <a:hlinkClick r:id="rId9" action="ppaction://hlinksldjump"/>
              <a:extLst>
                <a:ext uri="{FF2B5EF4-FFF2-40B4-BE49-F238E27FC236}">
                  <a16:creationId xmlns:a16="http://schemas.microsoft.com/office/drawing/2014/main" id="{17FE3B37-D87E-0A07-A8A8-7B5F9A0E6A45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6935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3" y="2028616"/>
            <a:ext cx="902645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Alternatively, using NLP to automatically analyze free-text eligibility criteria and find patients has appeal.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Researchers are accustomed to writing criteria using natural language.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 (or less) need to learn special tools.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Recruitment and Natural Language Processing (NLP)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D56E841-9A46-0B7F-5DEB-6F61722DBC23}"/>
              </a:ext>
            </a:extLst>
          </p:cNvPr>
          <p:cNvSpPr/>
          <p:nvPr/>
        </p:nvSpPr>
        <p:spPr>
          <a:xfrm>
            <a:off x="4689288" y="5231423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Gears outline">
            <a:extLst>
              <a:ext uri="{FF2B5EF4-FFF2-40B4-BE49-F238E27FC236}">
                <a16:creationId xmlns:a16="http://schemas.microsoft.com/office/drawing/2014/main" id="{EA890A2F-A5B6-F18F-4ED4-5AF31F3ED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7379" y="4914673"/>
            <a:ext cx="1178621" cy="1178621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0A4C84E-4B2C-7C3E-6EB8-3B1DF48D5D3F}"/>
              </a:ext>
            </a:extLst>
          </p:cNvPr>
          <p:cNvSpPr/>
          <p:nvPr/>
        </p:nvSpPr>
        <p:spPr>
          <a:xfrm>
            <a:off x="6307411" y="5231421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0B5A0-BE3A-FB69-0F37-45A10A7FBF81}"/>
              </a:ext>
            </a:extLst>
          </p:cNvPr>
          <p:cNvSpPr txBox="1"/>
          <p:nvPr/>
        </p:nvSpPr>
        <p:spPr>
          <a:xfrm>
            <a:off x="6903747" y="5075314"/>
            <a:ext cx="3958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2,273 patients found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159BF-E608-0C31-3563-A0F50C386BD6}"/>
              </a:ext>
            </a:extLst>
          </p:cNvPr>
          <p:cNvSpPr txBox="1"/>
          <p:nvPr/>
        </p:nvSpPr>
        <p:spPr>
          <a:xfrm>
            <a:off x="1584894" y="5180819"/>
            <a:ext cx="2846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cs typeface="Consolas" panose="020B0609020204030204" pitchFamily="49" charset="0"/>
              </a:rPr>
              <a:t>“- At least 2 A1c tests &gt; 6.5%</a:t>
            </a:r>
          </a:p>
          <a:p>
            <a:r>
              <a:rPr lang="en-US" i="1" dirty="0">
                <a:cs typeface="Consolas" panose="020B0609020204030204" pitchFamily="49" charset="0"/>
              </a:rPr>
              <a:t> - 65+ y/o”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F588F4-4F2E-1674-DE93-8533B49A4247}"/>
              </a:ext>
            </a:extLst>
          </p:cNvPr>
          <p:cNvGrpSpPr/>
          <p:nvPr/>
        </p:nvGrpSpPr>
        <p:grpSpPr>
          <a:xfrm>
            <a:off x="146818" y="95565"/>
            <a:ext cx="11787924" cy="307780"/>
            <a:chOff x="146818" y="95565"/>
            <a:chExt cx="11787924" cy="307780"/>
          </a:xfrm>
        </p:grpSpPr>
        <p:sp>
          <p:nvSpPr>
            <p:cNvPr id="6" name="TextBox 5">
              <a:hlinkClick r:id="rId5" action="ppaction://hlinksldjump"/>
              <a:extLst>
                <a:ext uri="{FF2B5EF4-FFF2-40B4-BE49-F238E27FC236}">
                  <a16:creationId xmlns:a16="http://schemas.microsoft.com/office/drawing/2014/main" id="{D05A6BBE-43AD-64BE-8B29-D2E3166588D5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2" name="TextBox 11">
              <a:hlinkClick r:id="rId6" action="ppaction://hlinksldjump"/>
              <a:extLst>
                <a:ext uri="{FF2B5EF4-FFF2-40B4-BE49-F238E27FC236}">
                  <a16:creationId xmlns:a16="http://schemas.microsoft.com/office/drawing/2014/main" id="{79A87ED4-B3D7-B531-EE54-1E40E40BE4E0}"/>
                </a:ext>
              </a:extLst>
            </p:cNvPr>
            <p:cNvSpPr txBox="1"/>
            <p:nvPr/>
          </p:nvSpPr>
          <p:spPr>
            <a:xfrm>
              <a:off x="2540473" y="95565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3" name="TextBox 12">
              <a:hlinkClick r:id="rId7" action="ppaction://hlinksldjump"/>
              <a:extLst>
                <a:ext uri="{FF2B5EF4-FFF2-40B4-BE49-F238E27FC236}">
                  <a16:creationId xmlns:a16="http://schemas.microsoft.com/office/drawing/2014/main" id="{6E634A9C-7C08-961C-E938-45C95E66050F}"/>
                </a:ext>
              </a:extLst>
            </p:cNvPr>
            <p:cNvSpPr txBox="1"/>
            <p:nvPr/>
          </p:nvSpPr>
          <p:spPr>
            <a:xfrm>
              <a:off x="5194561" y="95565"/>
              <a:ext cx="14398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Task Innovation</a:t>
              </a:r>
            </a:p>
          </p:txBody>
        </p:sp>
        <p:sp>
          <p:nvSpPr>
            <p:cNvPr id="14" name="TextBox 13">
              <a:hlinkClick r:id="rId8" action="ppaction://hlinksldjump"/>
              <a:extLst>
                <a:ext uri="{FF2B5EF4-FFF2-40B4-BE49-F238E27FC236}">
                  <a16:creationId xmlns:a16="http://schemas.microsoft.com/office/drawing/2014/main" id="{6607A3C4-E932-4A3E-D72C-DD898AC3097D}"/>
                </a:ext>
              </a:extLst>
            </p:cNvPr>
            <p:cNvSpPr txBox="1"/>
            <p:nvPr/>
          </p:nvSpPr>
          <p:spPr>
            <a:xfrm>
              <a:off x="8107710" y="95565"/>
              <a:ext cx="12538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Specific Aims</a:t>
              </a:r>
            </a:p>
          </p:txBody>
        </p:sp>
        <p:sp>
          <p:nvSpPr>
            <p:cNvPr id="15" name="TextBox 14">
              <a:hlinkClick r:id="rId9" action="ppaction://hlinksldjump"/>
              <a:extLst>
                <a:ext uri="{FF2B5EF4-FFF2-40B4-BE49-F238E27FC236}">
                  <a16:creationId xmlns:a16="http://schemas.microsoft.com/office/drawing/2014/main" id="{913C076E-1D6D-A672-4F80-A8F93458152D}"/>
                </a:ext>
              </a:extLst>
            </p:cNvPr>
            <p:cNvSpPr txBox="1"/>
            <p:nvPr/>
          </p:nvSpPr>
          <p:spPr>
            <a:xfrm>
              <a:off x="10868424" y="95568"/>
              <a:ext cx="1066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18445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0220AA-5187-5339-4B65-0BD9E093DAFA}"/>
              </a:ext>
            </a:extLst>
          </p:cNvPr>
          <p:cNvGrpSpPr/>
          <p:nvPr/>
        </p:nvGrpSpPr>
        <p:grpSpPr>
          <a:xfrm>
            <a:off x="838513" y="2830710"/>
            <a:ext cx="4245559" cy="3023875"/>
            <a:chOff x="5717909" y="1111681"/>
            <a:chExt cx="4161206" cy="30238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83C4C35-376B-90F6-6EB5-E49ED15B2B08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DDC5E-74A3-75BF-0A36-449D760AE640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59AE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.for(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(“respiration”)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.change()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dirty="0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833FCEA-E233-90F1-7F96-489421B0B024}"/>
              </a:ext>
            </a:extLst>
          </p:cNvPr>
          <p:cNvSpPr txBox="1"/>
          <p:nvPr/>
        </p:nvSpPr>
        <p:spPr>
          <a:xfrm>
            <a:off x="4876436" y="4175566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Asthma causes changes to respiration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612DF-36ED-9DCC-E558-1CCED713F15C}"/>
              </a:ext>
            </a:extLst>
          </p:cNvPr>
          <p:cNvSpPr txBox="1"/>
          <p:nvPr/>
        </p:nvSpPr>
        <p:spPr>
          <a:xfrm>
            <a:off x="4876436" y="3593286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59AE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Methylprednisolone</a:t>
            </a:r>
            <a:r>
              <a:rPr lang="en-US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can be used to treat </a:t>
            </a:r>
            <a:r>
              <a:rPr lang="en-US" b="1" dirty="0">
                <a:solidFill>
                  <a:schemeClr val="accent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asthma</a:t>
            </a:r>
            <a:endParaRPr lang="en-US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D1003A-A474-B859-332B-49AA755C7CE0}"/>
              </a:ext>
            </a:extLst>
          </p:cNvPr>
          <p:cNvSpPr/>
          <p:nvPr/>
        </p:nvSpPr>
        <p:spPr>
          <a:xfrm>
            <a:off x="4677853" y="427950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8CF4BCD-9C34-9131-659C-E2C02C495611}"/>
              </a:ext>
            </a:extLst>
          </p:cNvPr>
          <p:cNvSpPr/>
          <p:nvPr/>
        </p:nvSpPr>
        <p:spPr>
          <a:xfrm>
            <a:off x="4670696" y="3683823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D7E3D2-7C5C-B35C-BDBB-5F2502963EFD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14BEAC5-7BA0-AF31-AB95-ED78B97DA6D0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9" name="TextBox 18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E65864A5-D4A7-A830-35A2-8A9C8061D5C0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20" name="TextBox 1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19562AE-D915-04E7-0582-F535DA44D5D5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21" name="TextBox 2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FB225B6-B76B-0D02-FD3B-8740BA8A598A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22" name="TextBox 2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2B730E0-523E-B665-E276-5A0560FE45C4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3" name="TextBox 22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10DC8AA-8EFE-1906-B59C-DA4EC0760887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BC4A6A-C60C-CE88-166F-E618A2BD8BB0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6" name="TextBox 15">
              <a:hlinkClick r:id="rId7" action="ppaction://hlinksldjump"/>
              <a:extLst>
                <a:ext uri="{FF2B5EF4-FFF2-40B4-BE49-F238E27FC236}">
                  <a16:creationId xmlns:a16="http://schemas.microsoft.com/office/drawing/2014/main" id="{279BCF3C-D511-FF3A-C72A-C2AEA56FFEB9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7" name="TextBox 16">
              <a:hlinkClick r:id="rId8" action="ppaction://hlinksldjump"/>
              <a:extLst>
                <a:ext uri="{FF2B5EF4-FFF2-40B4-BE49-F238E27FC236}">
                  <a16:creationId xmlns:a16="http://schemas.microsoft.com/office/drawing/2014/main" id="{F878E02E-F988-EF16-8333-CDCCB5FB838F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8" name="TextBox 17">
              <a:hlinkClick r:id="rId9" action="ppaction://hlinksldjump"/>
              <a:extLst>
                <a:ext uri="{FF2B5EF4-FFF2-40B4-BE49-F238E27FC236}">
                  <a16:creationId xmlns:a16="http://schemas.microsoft.com/office/drawing/2014/main" id="{955B49B7-5DC4-4043-F931-D22A1E09D82D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22186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0220AA-5187-5339-4B65-0BD9E093DAFA}"/>
              </a:ext>
            </a:extLst>
          </p:cNvPr>
          <p:cNvGrpSpPr/>
          <p:nvPr/>
        </p:nvGrpSpPr>
        <p:grpSpPr>
          <a:xfrm>
            <a:off x="838513" y="2830710"/>
            <a:ext cx="4245559" cy="3023875"/>
            <a:chOff x="5717909" y="1111681"/>
            <a:chExt cx="4161206" cy="30238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83C4C35-376B-90F6-6EB5-E49ED15B2B08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DDC5E-74A3-75BF-0A36-449D760AE640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59AE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.for(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(“respiration”)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.change()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dirty="0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833FCEA-E233-90F1-7F96-489421B0B024}"/>
              </a:ext>
            </a:extLst>
          </p:cNvPr>
          <p:cNvSpPr txBox="1"/>
          <p:nvPr/>
        </p:nvSpPr>
        <p:spPr>
          <a:xfrm>
            <a:off x="4876436" y="4175566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Asthma causes changes to respiration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612DF-36ED-9DCC-E558-1CCED713F15C}"/>
              </a:ext>
            </a:extLst>
          </p:cNvPr>
          <p:cNvSpPr txBox="1"/>
          <p:nvPr/>
        </p:nvSpPr>
        <p:spPr>
          <a:xfrm>
            <a:off x="4876436" y="3593286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Methylprednisolone can be used to treat asthma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15165-8132-F5EE-F10D-B77CC2AC44C1}"/>
              </a:ext>
            </a:extLst>
          </p:cNvPr>
          <p:cNvSpPr txBox="1"/>
          <p:nvPr/>
        </p:nvSpPr>
        <p:spPr>
          <a:xfrm>
            <a:off x="4876436" y="3011006"/>
            <a:ext cx="717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EAB0AA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Mycosis</a:t>
            </a:r>
            <a:r>
              <a:rPr lang="en-US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(fungal infection) is a contraindication to </a:t>
            </a:r>
            <a:r>
              <a:rPr lang="en-US" b="1" dirty="0">
                <a:solidFill>
                  <a:srgbClr val="E59AE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methylprednisolone</a:t>
            </a:r>
            <a:endParaRPr lang="en-US" b="1" dirty="0">
              <a:solidFill>
                <a:srgbClr val="E59AE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6BDFB3-BF0D-78E1-87A4-8146D385A47C}"/>
              </a:ext>
            </a:extLst>
          </p:cNvPr>
          <p:cNvSpPr/>
          <p:nvPr/>
        </p:nvSpPr>
        <p:spPr>
          <a:xfrm>
            <a:off x="4677853" y="427950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812DA4-A25F-AC6D-7D29-F1415B9774C2}"/>
              </a:ext>
            </a:extLst>
          </p:cNvPr>
          <p:cNvSpPr/>
          <p:nvPr/>
        </p:nvSpPr>
        <p:spPr>
          <a:xfrm>
            <a:off x="4670696" y="3683823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70EF54-43AE-6DEF-B34E-C0F4A9EBFC8F}"/>
              </a:ext>
            </a:extLst>
          </p:cNvPr>
          <p:cNvSpPr/>
          <p:nvPr/>
        </p:nvSpPr>
        <p:spPr>
          <a:xfrm>
            <a:off x="4677853" y="311496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3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D62885-1722-489C-E32C-2B5C63B8C535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E7D21F6-0F9F-D825-AC35-9619E6FC8F16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20" name="TextBox 19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6FEA28B9-F784-CFB4-B8FB-1DDFC86F8F4B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21" name="TextBox 2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E4347A7-5C0B-C061-305A-2DEB09F82C83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22" name="TextBox 2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BDB1611-2409-8AF8-573B-6037FA1AD59D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23" name="TextBox 2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723B814-FC57-C0ED-54E4-75E77D3C8627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4" name="TextBox 2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C92629A-8A0E-6E6B-AF02-C0F7590A4101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6FC3BC-68EF-5C9E-7F00-BB3C474E7DC1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7" name="TextBox 16">
              <a:hlinkClick r:id="rId7" action="ppaction://hlinksldjump"/>
              <a:extLst>
                <a:ext uri="{FF2B5EF4-FFF2-40B4-BE49-F238E27FC236}">
                  <a16:creationId xmlns:a16="http://schemas.microsoft.com/office/drawing/2014/main" id="{24DD8575-E718-A568-4DCC-A457B78966F3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8" name="TextBox 17">
              <a:hlinkClick r:id="rId8" action="ppaction://hlinksldjump"/>
              <a:extLst>
                <a:ext uri="{FF2B5EF4-FFF2-40B4-BE49-F238E27FC236}">
                  <a16:creationId xmlns:a16="http://schemas.microsoft.com/office/drawing/2014/main" id="{CB5F56B3-CA85-F7C2-9E50-B4DFE71A6155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9" name="TextBox 18">
              <a:hlinkClick r:id="rId9" action="ppaction://hlinksldjump"/>
              <a:extLst>
                <a:ext uri="{FF2B5EF4-FFF2-40B4-BE49-F238E27FC236}">
                  <a16:creationId xmlns:a16="http://schemas.microsoft.com/office/drawing/2014/main" id="{E5760861-AB1A-E526-6BF1-A8A80CFDF774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9891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E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valuation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109148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Extracted metadata on 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165 clinical trials at UW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between Jan. 2010 and Dec. 2021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At least 10 patients enrolled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Number of lines of eligibility criteria file &lt;= 30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Grouped trials by “condition” field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Randomly chose 1 trial per condition (except cancer, where 2 chosen)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Generated SQL queries using 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n-US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human programmer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replacing current date references (</a:t>
            </a:r>
            <a:r>
              <a:rPr lang="en-US" dirty="0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GETDATE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() function) with trial start and end date bounds, to simulate enrollment during trial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Human instructed to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Skip criterion which cannot be known / computed  or not in database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Reason about non-specific criteria where possible (e.g., symptoms, contraindications)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619DB7-7899-6049-B7B7-AAA972B24DE6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E984213-5A0A-D28A-5D44-0AAA31B27406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6F5138D6-0C4C-6168-36C4-391DB2A1FE2B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41CF26E-8473-5FAD-E45E-0811094EC5CF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2CC39B4-D238-93CF-02EA-B689BCB46B69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0FAA3ED-97F5-4D8D-2CED-101F34AA563F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C976FA3-6EBD-F664-2E82-0C60E436C29E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5EFBC3-752B-99E1-28DF-5CDC191EE248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9EC2146A-9A6C-C613-67EA-ECD6B417DBF8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C5E8C48E-D82A-CE60-53B9-4D1BB40073C6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9453EA0E-0387-E022-1E19-B4385258C939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552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allAtOnce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Example Trial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C6D789-3AE0-BD5A-06EB-D778D402E018}"/>
              </a:ext>
            </a:extLst>
          </p:cNvPr>
          <p:cNvSpPr txBox="1"/>
          <p:nvPr/>
        </p:nvSpPr>
        <p:spPr>
          <a:xfrm>
            <a:off x="128727" y="1503485"/>
            <a:ext cx="11934546" cy="5701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effectLst/>
              </a:rPr>
              <a:t>Inclusion Criteria: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accent1"/>
                </a:solidFill>
                <a:effectLst/>
              </a:rPr>
              <a:t> Patients with newly diagnosed advanced stage (III/IV) ovarian cancer (ovarian/fallopian tube/peritoneal cancer) who have been recommended to receive ...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  <a:effectLst/>
              </a:rPr>
              <a:t> Patients must have Eastern Cooperative Oncology Group (ECOG) performance status score of =&lt; 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  <a:effectLst/>
              </a:rPr>
              <a:t> Patients must have recovered from major infections and/or surgical procedures, and in the opinion of the investigator, not have any significant active ...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  <a:effectLst/>
              </a:rPr>
              <a:t> Estimated life expectancy of more than 6 months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accent1"/>
                </a:solidFill>
                <a:effectLst/>
              </a:rPr>
              <a:t> White blood cells (WBC) &gt;= 3000/mm^3 within 30 days of enrollment to study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accent1"/>
                </a:solidFill>
                <a:effectLst/>
              </a:rPr>
              <a:t> Hemoglobin (Hgb) &gt;= 10 g/dl within 30 days of enrollment to study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accent1"/>
                </a:solidFill>
                <a:effectLst/>
              </a:rPr>
              <a:t> Hematocrit (</a:t>
            </a:r>
            <a:r>
              <a:rPr lang="en-US" sz="1350" dirty="0" err="1">
                <a:solidFill>
                  <a:schemeClr val="accent1"/>
                </a:solidFill>
                <a:effectLst/>
              </a:rPr>
              <a:t>Hct</a:t>
            </a:r>
            <a:r>
              <a:rPr lang="en-US" sz="1350" dirty="0">
                <a:solidFill>
                  <a:schemeClr val="accent1"/>
                </a:solidFill>
                <a:effectLst/>
              </a:rPr>
              <a:t>) &gt;= 28% within 30 days of enrollment to study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accent1"/>
                </a:solidFill>
                <a:effectLst/>
              </a:rPr>
              <a:t> Serum creatinine =&lt; 2.0 mg/dl or creatinine clearance &gt; 60 ml/min within 30 days of enrollment to study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accent1"/>
                </a:solidFill>
                <a:effectLst/>
              </a:rPr>
              <a:t> Total bilirubin =&lt; 2.5 mg/dl within 30 days of enrollment to study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accent1"/>
                </a:solidFill>
                <a:effectLst/>
              </a:rPr>
              <a:t> Aspartate aminotransferase (AST)/serum glutamic oxaloacetic transaminase (SGOT) =&lt; 3 times upper limit of normal (ULN) within 30 days of enrollment to study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  <a:effectLst/>
              </a:rPr>
              <a:t> Blood glucose &lt;1.5 ULN within 30 days of enrollment to study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  <a:effectLst/>
              </a:rPr>
              <a:t> All patients who are having sex that can lead to pregnancy must agree to contraception for the duration of the study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accent1"/>
                </a:solidFill>
                <a:effectLst/>
              </a:rPr>
              <a:t> Patients must be at least 18 years of age</a:t>
            </a:r>
            <a:br>
              <a:rPr lang="en-US" sz="1350" dirty="0">
                <a:effectLst/>
              </a:rPr>
            </a:br>
            <a:endParaRPr lang="en-US" sz="1350" dirty="0">
              <a:effectLst/>
            </a:endParaRPr>
          </a:p>
          <a:p>
            <a:r>
              <a:rPr lang="en-US" sz="1350" dirty="0">
                <a:effectLst/>
              </a:rPr>
              <a:t>Exclusion Criteria: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effectLst/>
              </a:rPr>
              <a:t> </a:t>
            </a:r>
            <a:r>
              <a:rPr lang="en-US" sz="1350" dirty="0">
                <a:solidFill>
                  <a:schemeClr val="accent1"/>
                </a:solidFill>
                <a:effectLst/>
              </a:rPr>
              <a:t>Patients with any of the following cardiac conditions: Symptomatic restrictive cardiomyopathy, Unstable angina within 4 months prior to enrollment, New York Heart Association functional class III-IV heart failure on active treatment, Symptomatic pericardial effusion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effectLst/>
              </a:rPr>
              <a:t> </a:t>
            </a:r>
            <a:r>
              <a:rPr lang="en-US" sz="1350" dirty="0">
                <a:solidFill>
                  <a:schemeClr val="accent1"/>
                </a:solidFill>
                <a:effectLst/>
              </a:rPr>
              <a:t>Uncontrolled diabetes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accent1"/>
                </a:solidFill>
                <a:effectLst/>
              </a:rPr>
              <a:t> History of (non-infectious) pneumonitis that required steroids or current pneumonitis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  <a:effectLst/>
              </a:rPr>
              <a:t> Patients with any contraindication to receiving </a:t>
            </a:r>
            <a:r>
              <a:rPr lang="en-US" sz="1350" dirty="0" err="1">
                <a:solidFill>
                  <a:schemeClr val="bg1">
                    <a:lumMod val="50000"/>
                  </a:schemeClr>
                </a:solidFill>
                <a:effectLst/>
              </a:rPr>
              <a:t>rhuGM</a:t>
            </a:r>
            <a:r>
              <a:rPr lang="en-US" sz="1350" dirty="0">
                <a:solidFill>
                  <a:schemeClr val="bg1">
                    <a:lumMod val="50000"/>
                  </a:schemeClr>
                </a:solidFill>
                <a:effectLst/>
              </a:rPr>
              <a:t>-CSF based products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  <a:effectLst/>
              </a:rPr>
              <a:t> Patients with any clinically significant autoimmune disease uncontrolled with treatment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  <a:effectLst/>
              </a:rPr>
              <a:t> Patients who are currently receiving an anti-IGF-IR monoclonal antibody as part of their treatment regimen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bg1">
                    <a:lumMod val="50000"/>
                  </a:schemeClr>
                </a:solidFill>
                <a:effectLst/>
              </a:rPr>
              <a:t> Patients who are simultaneously enrolled in any other treatment study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chemeClr val="accent1"/>
                </a:solidFill>
                <a:effectLst/>
              </a:rPr>
              <a:t> Patients who are pregnant or breastfeeding</a:t>
            </a:r>
          </a:p>
          <a:p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202122-057F-09FF-C07D-F02285A55D84}"/>
              </a:ext>
            </a:extLst>
          </p:cNvPr>
          <p:cNvSpPr/>
          <p:nvPr/>
        </p:nvSpPr>
        <p:spPr>
          <a:xfrm>
            <a:off x="8405446" y="977557"/>
            <a:ext cx="237392" cy="207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8851A-29FA-E263-724C-9C8980208CB7}"/>
              </a:ext>
            </a:extLst>
          </p:cNvPr>
          <p:cNvSpPr txBox="1"/>
          <p:nvPr/>
        </p:nvSpPr>
        <p:spPr>
          <a:xfrm>
            <a:off x="8642838" y="891794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Query executed (by LeafAI)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C8294-188C-7ADC-D906-CF9DBCEAA52F}"/>
              </a:ext>
            </a:extLst>
          </p:cNvPr>
          <p:cNvSpPr/>
          <p:nvPr/>
        </p:nvSpPr>
        <p:spPr>
          <a:xfrm>
            <a:off x="8405446" y="1267225"/>
            <a:ext cx="237392" cy="2077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0AFD90-FF7B-3E8C-2368-843FF5672B7B}"/>
              </a:ext>
            </a:extLst>
          </p:cNvPr>
          <p:cNvSpPr txBox="1"/>
          <p:nvPr/>
        </p:nvSpPr>
        <p:spPr>
          <a:xfrm>
            <a:off x="8642838" y="1181462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Skipped / no data / error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08EF2D-6590-A1CF-D8EA-C044DAE4E84C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455A691-2489-CF51-80B9-69205FA24389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5" name="TextBox 14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D4EBCD2E-A7B1-E38F-B819-E83E264B3785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6" name="TextBox 1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7A9C759-E2AC-9A8E-AEAD-21AB4DF7C44A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7" name="TextBox 1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B6F19D1-EDEE-A0B7-B939-43D2D96949F1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8" name="TextBox 1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9C6BA57-C71C-4CDB-EF70-3FE608D867E1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9" name="TextBox 1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FC4FCA2-FAF3-0FB0-E2CD-A35CAD13B939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C4C062B-7053-73B6-12FD-D5D1543660F2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2" name="TextBox 11">
              <a:hlinkClick r:id="rId7" action="ppaction://hlinksldjump"/>
              <a:extLst>
                <a:ext uri="{FF2B5EF4-FFF2-40B4-BE49-F238E27FC236}">
                  <a16:creationId xmlns:a16="http://schemas.microsoft.com/office/drawing/2014/main" id="{922A874E-FB0D-6002-20DB-BAE1753DD0AE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3" name="TextBox 12">
              <a:hlinkClick r:id="rId8" action="ppaction://hlinksldjump"/>
              <a:extLst>
                <a:ext uri="{FF2B5EF4-FFF2-40B4-BE49-F238E27FC236}">
                  <a16:creationId xmlns:a16="http://schemas.microsoft.com/office/drawing/2014/main" id="{23A4489E-416B-2D37-F780-8D47FE95C60E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4" name="TextBox 13">
              <a:hlinkClick r:id="rId9" action="ppaction://hlinksldjump"/>
              <a:extLst>
                <a:ext uri="{FF2B5EF4-FFF2-40B4-BE49-F238E27FC236}">
                  <a16:creationId xmlns:a16="http://schemas.microsoft.com/office/drawing/2014/main" id="{E8AF8267-5EF7-1E8F-3425-6A20F7AD7DA2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61653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363729" y="1978264"/>
            <a:ext cx="303010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LeafAI found over 40% of matching patients in 5/8 trials.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Zero patients matched in 3/8 trials.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Human-generated query writing ongoing.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7D4D2-D894-FD15-7CB0-FDC7B30B3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239" y="1635364"/>
            <a:ext cx="8035010" cy="34026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4322C3E-749D-A0CF-DF1C-8E1960B694EE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99EB7F2-E6D5-C31F-43EB-891D4CDE9561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2" name="TextBox 1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ECD67B1-C117-3B60-E1F1-29E14463393A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3" name="TextBox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E24DC9D-4A6F-DF35-5A03-0A01F679F1AE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4" name="TextBox 1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3814BB3-4EE6-DD59-DE88-1EA409F585D8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5" name="TextBox 1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CE561EF-C16F-EE95-BD18-B15C917060DB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6" name="TextBox 1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CB83F70-BFD1-25BC-0FCD-73622C9CA899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814CCF-4E27-9C5F-A447-83CD3EF396CC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9" name="TextBox 8">
              <a:hlinkClick r:id="rId9" action="ppaction://hlinksldjump"/>
              <a:extLst>
                <a:ext uri="{FF2B5EF4-FFF2-40B4-BE49-F238E27FC236}">
                  <a16:creationId xmlns:a16="http://schemas.microsoft.com/office/drawing/2014/main" id="{09A74BBB-1DD6-CF38-1101-4B33DC4EEF58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0" name="TextBox 9">
              <a:hlinkClick r:id="rId10" action="ppaction://hlinksldjump"/>
              <a:extLst>
                <a:ext uri="{FF2B5EF4-FFF2-40B4-BE49-F238E27FC236}">
                  <a16:creationId xmlns:a16="http://schemas.microsoft.com/office/drawing/2014/main" id="{D8A3C5D8-2D61-34C6-53FB-AEA0CF427EB9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1" name="TextBox 10">
              <a:hlinkClick r:id="rId11" action="ppaction://hlinksldjump"/>
              <a:extLst>
                <a:ext uri="{FF2B5EF4-FFF2-40B4-BE49-F238E27FC236}">
                  <a16:creationId xmlns:a16="http://schemas.microsoft.com/office/drawing/2014/main" id="{A118E00B-0359-3234-B82D-C8A9F62BB629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42498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193A3-18D2-EC48-A603-36E59E4B2A8A}"/>
              </a:ext>
            </a:extLst>
          </p:cNvPr>
          <p:cNvSpPr txBox="1"/>
          <p:nvPr/>
        </p:nvSpPr>
        <p:spPr>
          <a:xfrm>
            <a:off x="636289" y="1687354"/>
            <a:ext cx="1013428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Created eligibility criteria text to logical form (LLF) corpus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Validation BLEU score 93.5%, inter-annotator agreement 82.4%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Created methods for query generation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Database schema agnostic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Capable of reasoning on non-specific criteria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Evaluated using 8 UW clinical trials, found matching patients in 5/8 trials, 66% recall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A76D94-07D4-1FB5-B73F-E4FD714B3D30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B4A5E83-0647-AF50-FBD9-50FA0F54E84B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6334B259-784B-FB41-435B-888433076D15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904AEF6-1C91-75C7-77B8-CE0D8D36F29F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EAEFC13-5C2B-D602-49C3-8F52C310DC20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D13F00D-91CD-FAA2-B8E1-E61465DA06BB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0711C46-0EA3-F829-33F0-9EAB1348394C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C1BE1A-A570-5E7E-A8D5-F0F41D00B67C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40B307EC-29BA-E075-7A98-4DE8385509A9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09B2B68B-93C9-BBD2-5A2E-927D058EB711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0A243C43-FDDB-F09A-2625-86BA0F6D9124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79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5BC1F8-975C-D237-F3C1-6B0B28CCA308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505E3-6DED-C1F6-017D-7C2D2598364F}"/>
              </a:ext>
            </a:extLst>
          </p:cNvPr>
          <p:cNvSpPr txBox="1"/>
          <p:nvPr/>
        </p:nvSpPr>
        <p:spPr>
          <a:xfrm>
            <a:off x="838513" y="2028616"/>
            <a:ext cx="98265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Create gold standard corpus of eligibility criteria.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methods for generating SQL queries for cohort discovery from free-text.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Develop a web application for finding patients meeting user-provided free-text eligibility criteria.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CE0381-D20C-9511-5D1C-7EE8888135EE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1063B9C-5F20-62B8-5AA7-372065BBC4C4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DF08504F-C9E9-B268-7794-05C192611DF0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0BD7E99-BEEE-F5EB-3186-62311FB57C9B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3273FC7-F71F-D3AB-6836-39EBA9FF0DD2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9716BD67-4734-4F9B-6758-640C11CB919F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FC83AE2F-AF64-2AEF-C88A-B14ED9B139F1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D0DEF6-23FD-4557-FC14-2C635BB7D3DF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BA9798D0-F365-75BE-F58C-35063A1ED98C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CF041DF2-1465-3E90-2205-08B754A1F89E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470D14AE-88F6-8E82-38D8-F458F08D2D47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5167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1035409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Create an interactive self-service web application which generates and runs cohort discovery SQL queries on user-entered free-text criteria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User interface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Accessible user action history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with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chat-like interface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Previous actions and responses preserved above, new inputs inserted below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Rapid feedback, responsiveness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from system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of system actions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Editable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system responses enabling iteration, exploration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977172-2D08-E17F-76A7-8B7EDECF1038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DB44DB8-EB25-4226-7D2F-DAB652AEDF30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1" name="TextBox 10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51BF0FDA-8806-0A67-7A00-7364A153B2B8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2" name="TextBox 1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46EEA96-17FC-DF36-7A8C-1EFCB16B6AE2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3" name="TextBox 1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B826C18-9513-FE2A-77D7-3DDFD1F68C37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14" name="TextBox 1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21723C4-3C2A-5D7A-93FA-F51D32142AB2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15" name="TextBox 1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90CB413-F2CC-AAF6-5F2B-AFBA4D511DD3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DFFF93-045F-F191-EA5A-2A88CCC224E5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8" name="TextBox 7">
              <a:hlinkClick r:id="rId7" action="ppaction://hlinksldjump"/>
              <a:extLst>
                <a:ext uri="{FF2B5EF4-FFF2-40B4-BE49-F238E27FC236}">
                  <a16:creationId xmlns:a16="http://schemas.microsoft.com/office/drawing/2014/main" id="{96E1D0C8-C9BC-7FE3-67DB-F404461417A5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9" name="TextBox 8">
              <a:hlinkClick r:id="rId8" action="ppaction://hlinksldjump"/>
              <a:extLst>
                <a:ext uri="{FF2B5EF4-FFF2-40B4-BE49-F238E27FC236}">
                  <a16:creationId xmlns:a16="http://schemas.microsoft.com/office/drawing/2014/main" id="{0890DDED-EABC-6500-38F8-3132FF88B5E2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0" name="TextBox 9">
              <a:hlinkClick r:id="rId9" action="ppaction://hlinksldjump"/>
              <a:extLst>
                <a:ext uri="{FF2B5EF4-FFF2-40B4-BE49-F238E27FC236}">
                  <a16:creationId xmlns:a16="http://schemas.microsoft.com/office/drawing/2014/main" id="{798AD046-E74C-65AD-C24A-031B08455106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60653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6DD86-E28E-43B4-9A19-75BDF8842AFD}"/>
              </a:ext>
            </a:extLst>
          </p:cNvPr>
          <p:cNvSpPr txBox="1"/>
          <p:nvPr/>
        </p:nvSpPr>
        <p:spPr>
          <a:xfrm>
            <a:off x="279288" y="1584330"/>
            <a:ext cx="6071918" cy="2009061"/>
          </a:xfrm>
          <a:prstGeom prst="roundRect">
            <a:avLst/>
          </a:prstGeom>
          <a:solidFill>
            <a:srgbClr val="F4F8FE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63500" algn="ctr" rotWithShape="0">
              <a:prstClr val="black">
                <a:alpha val="8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Had a BMI between 35 and 40 within the past 6 months</a:t>
            </a:r>
            <a:b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Were treated with an SSRI or other antidepressant</a:t>
            </a:r>
            <a:b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Are aged 18 – 65 and don’t regularly exercise</a:t>
            </a:r>
            <a:b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Were seen in the emergency department in the past three years  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A1ABF3-5A4F-3076-9B99-18E2D94EC255}"/>
              </a:ext>
            </a:extLst>
          </p:cNvPr>
          <p:cNvGrpSpPr/>
          <p:nvPr/>
        </p:nvGrpSpPr>
        <p:grpSpPr>
          <a:xfrm>
            <a:off x="2481056" y="4297741"/>
            <a:ext cx="9523490" cy="2484575"/>
            <a:chOff x="2751392" y="1742643"/>
            <a:chExt cx="9414726" cy="2484575"/>
          </a:xfrm>
          <a:solidFill>
            <a:srgbClr val="F7F7F7"/>
          </a:solidFill>
        </p:grpSpPr>
        <p:sp>
          <p:nvSpPr>
            <p:cNvPr id="7" name="Rectangle: Rounded Corners 5">
              <a:extLst>
                <a:ext uri="{FF2B5EF4-FFF2-40B4-BE49-F238E27FC236}">
                  <a16:creationId xmlns:a16="http://schemas.microsoft.com/office/drawing/2014/main" id="{E45F18ED-4FDC-D5DC-1B01-71247197F242}"/>
                </a:ext>
              </a:extLst>
            </p:cNvPr>
            <p:cNvSpPr/>
            <p:nvPr/>
          </p:nvSpPr>
          <p:spPr>
            <a:xfrm>
              <a:off x="2751392" y="1742643"/>
              <a:ext cx="9358830" cy="2484575"/>
            </a:xfrm>
            <a:prstGeom prst="round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9A9B5D-3BBA-99C9-3A80-FFEB5FF02423}"/>
                </a:ext>
              </a:extLst>
            </p:cNvPr>
            <p:cNvSpPr txBox="1"/>
            <p:nvPr/>
          </p:nvSpPr>
          <p:spPr>
            <a:xfrm>
              <a:off x="2968205" y="1808106"/>
              <a:ext cx="4125176" cy="783193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accent5"/>
                  </a:solidFill>
                  <a:latin typeface="Helvetica Light" panose="020B0403020202020204" pitchFamily="34" charset="0"/>
                  <a:cs typeface="Segoe UI Light" panose="020B0502040204020203" pitchFamily="34" charset="0"/>
                </a:rPr>
                <a:t>53</a:t>
              </a:r>
              <a:r>
                <a:rPr lang="en-US" sz="2800" dirty="0">
                  <a:latin typeface="Helvetica Light" panose="020B0403020202020204" pitchFamily="34" charset="0"/>
                  <a:cs typeface="Segoe UI Light" panose="020B0502040204020203" pitchFamily="34" charset="0"/>
                </a:rPr>
                <a:t> patients were found: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79AEFC-AE88-21F9-B972-CE8360092EF5}"/>
                </a:ext>
              </a:extLst>
            </p:cNvPr>
            <p:cNvSpPr txBox="1"/>
            <p:nvPr/>
          </p:nvSpPr>
          <p:spPr>
            <a:xfrm>
              <a:off x="3182390" y="2591299"/>
              <a:ext cx="6731674" cy="37457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1)  </a:t>
              </a:r>
              <a:r>
                <a:rPr lang="en-US" sz="1600" b="1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1,046</a:t>
              </a: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had a </a:t>
              </a:r>
              <a:r>
                <a:rPr lang="en-US" sz="1600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body mass index </a:t>
              </a: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(</a:t>
              </a:r>
              <a:r>
                <a:rPr lang="en-US" sz="1600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BMI</a:t>
              </a: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) between</a:t>
              </a:r>
              <a:r>
                <a:rPr lang="en-US" sz="1600" dirty="0"/>
                <a:t> </a:t>
              </a: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35 and 40 </a:t>
              </a:r>
              <a:r>
                <a:rPr lang="en-US" sz="1200" dirty="0">
                  <a:solidFill>
                    <a:srgbClr val="649B42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(in the past 6 months)</a:t>
              </a:r>
              <a:endParaRPr lang="en-US" sz="1050" dirty="0">
                <a:solidFill>
                  <a:srgbClr val="649B42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A039B0-56B6-B0AE-1DEF-07EAD3B626F8}"/>
                </a:ext>
              </a:extLst>
            </p:cNvPr>
            <p:cNvSpPr txBox="1"/>
            <p:nvPr/>
          </p:nvSpPr>
          <p:spPr>
            <a:xfrm>
              <a:off x="3182390" y="2966152"/>
              <a:ext cx="8983728" cy="37457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2)  </a:t>
              </a:r>
              <a:r>
                <a:rPr lang="en-US" sz="1600" b="1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442</a:t>
              </a: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were treated with a </a:t>
              </a:r>
              <a:r>
                <a:rPr lang="en-US" sz="1600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Selective Serotonin Re-uptake Inhibitor </a:t>
              </a: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(</a:t>
              </a:r>
              <a:r>
                <a:rPr lang="en-US" sz="1600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SSRI</a:t>
              </a: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) or other </a:t>
              </a:r>
              <a:r>
                <a:rPr lang="en-US" sz="1600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antidepressant </a:t>
              </a:r>
              <a:r>
                <a:rPr lang="en-US" sz="1200" dirty="0">
                  <a:solidFill>
                    <a:schemeClr val="accent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(anytime)</a:t>
              </a:r>
              <a:endParaRPr lang="en-US" sz="1400" b="1" dirty="0">
                <a:solidFill>
                  <a:schemeClr val="accent6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D53EF3-077E-0996-2BFF-2A5A0619FF7A}"/>
                </a:ext>
              </a:extLst>
            </p:cNvPr>
            <p:cNvSpPr txBox="1"/>
            <p:nvPr/>
          </p:nvSpPr>
          <p:spPr>
            <a:xfrm>
              <a:off x="3182390" y="3340723"/>
              <a:ext cx="6731674" cy="37457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3)  </a:t>
              </a:r>
              <a:r>
                <a:rPr lang="en-US" sz="1600" b="1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421</a:t>
              </a: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are </a:t>
              </a:r>
              <a:r>
                <a:rPr lang="en-US" sz="1600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aged</a:t>
              </a: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between 18 and 65</a:t>
              </a:r>
              <a:endParaRPr lang="en-US" sz="1100" dirty="0">
                <a:solidFill>
                  <a:schemeClr val="accent6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B58AAC-18C7-1FC1-8D78-04748754582B}"/>
                </a:ext>
              </a:extLst>
            </p:cNvPr>
            <p:cNvSpPr txBox="1"/>
            <p:nvPr/>
          </p:nvSpPr>
          <p:spPr>
            <a:xfrm>
              <a:off x="3191661" y="3715294"/>
              <a:ext cx="7001666" cy="37457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4)  </a:t>
              </a:r>
              <a:r>
                <a:rPr lang="en-US" sz="1600" b="1" dirty="0">
                  <a:solidFill>
                    <a:schemeClr val="accent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53</a:t>
              </a:r>
              <a:r>
                <a:rPr lang="en-US" sz="16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 were seen in the </a:t>
              </a:r>
              <a:r>
                <a:rPr lang="en-US" sz="1600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Emergency Department </a:t>
              </a:r>
              <a:r>
                <a:rPr lang="en-US" sz="1200" dirty="0">
                  <a:solidFill>
                    <a:schemeClr val="accent6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(in the past 3 years)</a:t>
              </a:r>
              <a:endParaRPr lang="en-US" sz="1400" b="1" dirty="0">
                <a:solidFill>
                  <a:schemeClr val="accent6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7FC7DB-D8C2-CDFB-6806-1B1F44853C10}"/>
              </a:ext>
            </a:extLst>
          </p:cNvPr>
          <p:cNvGrpSpPr/>
          <p:nvPr/>
        </p:nvGrpSpPr>
        <p:grpSpPr>
          <a:xfrm>
            <a:off x="2481056" y="3787960"/>
            <a:ext cx="9466948" cy="396790"/>
            <a:chOff x="2333427" y="6008208"/>
            <a:chExt cx="7756852" cy="396790"/>
          </a:xfrm>
        </p:grpSpPr>
        <p:sp>
          <p:nvSpPr>
            <p:cNvPr id="14" name="Rectangle: Rounded Corners 38">
              <a:extLst>
                <a:ext uri="{FF2B5EF4-FFF2-40B4-BE49-F238E27FC236}">
                  <a16:creationId xmlns:a16="http://schemas.microsoft.com/office/drawing/2014/main" id="{6090CB43-E674-259E-172E-6317BF1C1293}"/>
                </a:ext>
              </a:extLst>
            </p:cNvPr>
            <p:cNvSpPr/>
            <p:nvPr/>
          </p:nvSpPr>
          <p:spPr>
            <a:xfrm>
              <a:off x="2333427" y="6008208"/>
              <a:ext cx="7756852" cy="396790"/>
            </a:xfrm>
            <a:prstGeom prst="roundRect">
              <a:avLst>
                <a:gd name="adj" fmla="val 36789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  <a:effectLst>
              <a:outerShdw blurRad="635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19612B-4A76-91BB-2ADC-900212B06FF3}"/>
                </a:ext>
              </a:extLst>
            </p:cNvPr>
            <p:cNvSpPr txBox="1"/>
            <p:nvPr/>
          </p:nvSpPr>
          <p:spPr>
            <a:xfrm>
              <a:off x="2751208" y="6078273"/>
              <a:ext cx="70016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I couldn’t identify patients who </a:t>
              </a:r>
              <a:r>
                <a:rPr lang="en-US" sz="1200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“don’t regularly exercise”</a:t>
              </a:r>
              <a:r>
                <a:rPr lang="en-US" sz="120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, so you may need to refine your search, however:</a:t>
              </a:r>
              <a:endParaRPr lang="en-US" sz="1200" b="1" dirty="0">
                <a:solidFill>
                  <a:schemeClr val="accent6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pic>
          <p:nvPicPr>
            <p:cNvPr id="16" name="Picture 1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558562B-15EB-F90C-8BD6-687EBF37C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9629" y="6069299"/>
              <a:ext cx="280793" cy="274608"/>
            </a:xfrm>
            <a:prstGeom prst="rect">
              <a:avLst/>
            </a:prstGeom>
          </p:spPr>
        </p:pic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B4FA0884-30EE-46C6-591A-4335C40FA306}"/>
              </a:ext>
            </a:extLst>
          </p:cNvPr>
          <p:cNvSpPr/>
          <p:nvPr/>
        </p:nvSpPr>
        <p:spPr>
          <a:xfrm>
            <a:off x="2338491" y="1164038"/>
            <a:ext cx="259976" cy="36240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116726-04EC-9732-F7A4-1E20DF33808D}"/>
              </a:ext>
            </a:extLst>
          </p:cNvPr>
          <p:cNvSpPr txBox="1"/>
          <p:nvPr/>
        </p:nvSpPr>
        <p:spPr>
          <a:xfrm>
            <a:off x="521996" y="802865"/>
            <a:ext cx="4036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User-entered free-text eligibility criteria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972EDFFE-7902-DA04-2160-2313488CCE8A}"/>
              </a:ext>
            </a:extLst>
          </p:cNvPr>
          <p:cNvSpPr/>
          <p:nvPr/>
        </p:nvSpPr>
        <p:spPr>
          <a:xfrm>
            <a:off x="10906503" y="3335159"/>
            <a:ext cx="259976" cy="36240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DDEC5B-1C26-D917-FE43-1F7B97B30CF1}"/>
              </a:ext>
            </a:extLst>
          </p:cNvPr>
          <p:cNvSpPr txBox="1"/>
          <p:nvPr/>
        </p:nvSpPr>
        <p:spPr>
          <a:xfrm>
            <a:off x="9976216" y="2940450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 AI’s response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66D4A4-2D80-CB87-0720-BFE03AABFFB4}"/>
              </a:ext>
            </a:extLst>
          </p:cNvPr>
          <p:cNvCxnSpPr/>
          <p:nvPr/>
        </p:nvCxnSpPr>
        <p:spPr>
          <a:xfrm>
            <a:off x="1178571" y="1986200"/>
            <a:ext cx="37651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D318674-9FE5-1B97-7EBE-5BA86D3FE148}"/>
              </a:ext>
            </a:extLst>
          </p:cNvPr>
          <p:cNvCxnSpPr/>
          <p:nvPr/>
        </p:nvCxnSpPr>
        <p:spPr>
          <a:xfrm>
            <a:off x="2457071" y="2470293"/>
            <a:ext cx="37651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7C25F2-6BA6-C3E8-84B5-D9E3E382D251}"/>
              </a:ext>
            </a:extLst>
          </p:cNvPr>
          <p:cNvCxnSpPr>
            <a:cxnSpLocks/>
          </p:cNvCxnSpPr>
          <p:nvPr/>
        </p:nvCxnSpPr>
        <p:spPr>
          <a:xfrm>
            <a:off x="3631446" y="2470293"/>
            <a:ext cx="124954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2EA8284-9E6C-2FBB-D87C-08A7C3D4720D}"/>
              </a:ext>
            </a:extLst>
          </p:cNvPr>
          <p:cNvCxnSpPr/>
          <p:nvPr/>
        </p:nvCxnSpPr>
        <p:spPr>
          <a:xfrm>
            <a:off x="990312" y="2985275"/>
            <a:ext cx="37651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C05634D-D6D8-A58E-7CDB-BEE9FF14D4B5}"/>
              </a:ext>
            </a:extLst>
          </p:cNvPr>
          <p:cNvCxnSpPr>
            <a:cxnSpLocks/>
          </p:cNvCxnSpPr>
          <p:nvPr/>
        </p:nvCxnSpPr>
        <p:spPr>
          <a:xfrm>
            <a:off x="2512115" y="2976310"/>
            <a:ext cx="42904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310F75-C13F-C172-C618-2F919166EE88}"/>
              </a:ext>
            </a:extLst>
          </p:cNvPr>
          <p:cNvCxnSpPr>
            <a:cxnSpLocks/>
          </p:cNvCxnSpPr>
          <p:nvPr/>
        </p:nvCxnSpPr>
        <p:spPr>
          <a:xfrm>
            <a:off x="3799577" y="2976310"/>
            <a:ext cx="64214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E4D0AFF-5878-0809-24DC-9A220B890951}"/>
              </a:ext>
            </a:extLst>
          </p:cNvPr>
          <p:cNvCxnSpPr>
            <a:cxnSpLocks/>
          </p:cNvCxnSpPr>
          <p:nvPr/>
        </p:nvCxnSpPr>
        <p:spPr>
          <a:xfrm>
            <a:off x="1142712" y="3447446"/>
            <a:ext cx="2954898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E87719C-D65F-FCAC-1607-4D3C2E8BEE2E}"/>
              </a:ext>
            </a:extLst>
          </p:cNvPr>
          <p:cNvCxnSpPr/>
          <p:nvPr/>
        </p:nvCxnSpPr>
        <p:spPr>
          <a:xfrm>
            <a:off x="2917033" y="5079023"/>
            <a:ext cx="361346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C73383B-E909-1174-615F-5EE0066255CC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0A22ABB-6D8E-0828-06EB-FDC8ABFA8874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33" name="TextBox 3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221EC31-7E60-A369-CAD3-6AC4364916B8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34" name="TextBox 3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74A2C3D-8855-610A-4CE5-5A622AA534C3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35" name="TextBox 3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4BC63B1-AA1A-ECA4-F1B1-85F5635C2103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36" name="TextBox 3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2D5B221-3187-8BC3-48A5-5CD401219EBC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37" name="TextBox 3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BA680BD-55A9-A185-B09A-F3F7B72D1F1E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743D11A-600C-CA25-BFEA-ECAB7D63FF50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30" name="TextBox 29">
              <a:hlinkClick r:id="rId9" action="ppaction://hlinksldjump"/>
              <a:extLst>
                <a:ext uri="{FF2B5EF4-FFF2-40B4-BE49-F238E27FC236}">
                  <a16:creationId xmlns:a16="http://schemas.microsoft.com/office/drawing/2014/main" id="{C8E497F6-87F3-FF28-8172-91E25432DC4E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31" name="TextBox 30">
              <a:hlinkClick r:id="rId10" action="ppaction://hlinksldjump"/>
              <a:extLst>
                <a:ext uri="{FF2B5EF4-FFF2-40B4-BE49-F238E27FC236}">
                  <a16:creationId xmlns:a16="http://schemas.microsoft.com/office/drawing/2014/main" id="{959210F5-B469-4EC6-04B1-7093BF4AA5A6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32" name="TextBox 31">
              <a:hlinkClick r:id="rId11" action="ppaction://hlinksldjump"/>
              <a:extLst>
                <a:ext uri="{FF2B5EF4-FFF2-40B4-BE49-F238E27FC236}">
                  <a16:creationId xmlns:a16="http://schemas.microsoft.com/office/drawing/2014/main" id="{AF60FC85-E0E3-CADD-B84C-804CA86CFB3C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68136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8041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Aim 3 – Goals – Rapid feedback / Responsiveness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3D55ABF9-EB04-21F2-8CFA-614D50AA6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202" y="1388098"/>
            <a:ext cx="8785459" cy="54699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1D0837-E350-03CC-1EAD-EF5C6E5EE80A}"/>
              </a:ext>
            </a:extLst>
          </p:cNvPr>
          <p:cNvSpPr txBox="1"/>
          <p:nvPr/>
        </p:nvSpPr>
        <p:spPr>
          <a:xfrm>
            <a:off x="231844" y="1911318"/>
            <a:ext cx="296855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Bi-directional streaming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interfaces between client and server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Enables server to update client as to progress incrementally, second-by-second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8A25C7-14F8-AC64-2DAD-EF67DF97A8AE}"/>
              </a:ext>
            </a:extLst>
          </p:cNvPr>
          <p:cNvCxnSpPr/>
          <p:nvPr/>
        </p:nvCxnSpPr>
        <p:spPr>
          <a:xfrm>
            <a:off x="4554417" y="3429000"/>
            <a:ext cx="1318846" cy="738553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BA2976-8F97-6912-7C99-3AB88D2A4EA3}"/>
              </a:ext>
            </a:extLst>
          </p:cNvPr>
          <p:cNvCxnSpPr>
            <a:cxnSpLocks/>
          </p:cNvCxnSpPr>
          <p:nvPr/>
        </p:nvCxnSpPr>
        <p:spPr>
          <a:xfrm flipH="1" flipV="1">
            <a:off x="4469426" y="3528645"/>
            <a:ext cx="1240842" cy="700455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2A6554-07C2-E845-1E65-9291CC7D3453}"/>
              </a:ext>
            </a:extLst>
          </p:cNvPr>
          <p:cNvCxnSpPr>
            <a:cxnSpLocks/>
          </p:cNvCxnSpPr>
          <p:nvPr/>
        </p:nvCxnSpPr>
        <p:spPr>
          <a:xfrm flipH="1" flipV="1">
            <a:off x="7831018" y="5469902"/>
            <a:ext cx="310659" cy="306644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7F0C83-A372-A171-8885-205C7AAE7313}"/>
              </a:ext>
            </a:extLst>
          </p:cNvPr>
          <p:cNvCxnSpPr>
            <a:cxnSpLocks/>
          </p:cNvCxnSpPr>
          <p:nvPr/>
        </p:nvCxnSpPr>
        <p:spPr>
          <a:xfrm flipH="1" flipV="1">
            <a:off x="7995139" y="4989255"/>
            <a:ext cx="2177561" cy="1174696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2A006F-7247-EEE2-109A-E42F899A97A8}"/>
              </a:ext>
            </a:extLst>
          </p:cNvPr>
          <p:cNvCxnSpPr>
            <a:cxnSpLocks/>
          </p:cNvCxnSpPr>
          <p:nvPr/>
        </p:nvCxnSpPr>
        <p:spPr>
          <a:xfrm flipH="1" flipV="1">
            <a:off x="7959971" y="4665043"/>
            <a:ext cx="2784230" cy="460871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F8BF24-B008-D1AE-5094-E211FB203DCB}"/>
              </a:ext>
            </a:extLst>
          </p:cNvPr>
          <p:cNvCxnSpPr>
            <a:cxnSpLocks/>
          </p:cNvCxnSpPr>
          <p:nvPr/>
        </p:nvCxnSpPr>
        <p:spPr>
          <a:xfrm flipH="1">
            <a:off x="7959971" y="3951218"/>
            <a:ext cx="2142391" cy="347570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74978D-1F86-4279-F6A5-38C3A397FBEB}"/>
              </a:ext>
            </a:extLst>
          </p:cNvPr>
          <p:cNvCxnSpPr>
            <a:cxnSpLocks/>
          </p:cNvCxnSpPr>
          <p:nvPr/>
        </p:nvCxnSpPr>
        <p:spPr>
          <a:xfrm flipH="1">
            <a:off x="7359162" y="3675420"/>
            <a:ext cx="254976" cy="360249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CB5548-FB4A-E41B-9216-951B835D2251}"/>
              </a:ext>
            </a:extLst>
          </p:cNvPr>
          <p:cNvCxnSpPr>
            <a:cxnSpLocks/>
          </p:cNvCxnSpPr>
          <p:nvPr/>
        </p:nvCxnSpPr>
        <p:spPr>
          <a:xfrm flipH="1">
            <a:off x="4478218" y="4752320"/>
            <a:ext cx="1395045" cy="580332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028A23-68FC-9321-2BAC-5E39B27A3262}"/>
              </a:ext>
            </a:extLst>
          </p:cNvPr>
          <p:cNvCxnSpPr>
            <a:cxnSpLocks/>
          </p:cNvCxnSpPr>
          <p:nvPr/>
        </p:nvCxnSpPr>
        <p:spPr>
          <a:xfrm flipV="1">
            <a:off x="4422364" y="4587792"/>
            <a:ext cx="1506752" cy="615372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8B2A122-67A3-29E9-AB10-9FDB1415160E}"/>
              </a:ext>
            </a:extLst>
          </p:cNvPr>
          <p:cNvGrpSpPr/>
          <p:nvPr/>
        </p:nvGrpSpPr>
        <p:grpSpPr>
          <a:xfrm>
            <a:off x="146818" y="95565"/>
            <a:ext cx="11787924" cy="507776"/>
            <a:chOff x="146818" y="95565"/>
            <a:chExt cx="11787924" cy="5077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F01567-B535-41FC-BBE5-DB3EB25D2D1E}"/>
                </a:ext>
              </a:extLst>
            </p:cNvPr>
            <p:cNvGrpSpPr/>
            <p:nvPr/>
          </p:nvGrpSpPr>
          <p:grpSpPr>
            <a:xfrm>
              <a:off x="146818" y="95565"/>
              <a:ext cx="11787924" cy="307780"/>
              <a:chOff x="146818" y="95565"/>
              <a:chExt cx="11787924" cy="307780"/>
            </a:xfrm>
          </p:grpSpPr>
          <p:sp>
            <p:nvSpPr>
              <p:cNvPr id="15" name="TextBox 1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D5CD16E-AB8D-23F9-A92C-37DB2381AFE6}"/>
                  </a:ext>
                </a:extLst>
              </p:cNvPr>
              <p:cNvSpPr txBox="1"/>
              <p:nvPr/>
            </p:nvSpPr>
            <p:spPr>
              <a:xfrm>
                <a:off x="146818" y="95566"/>
                <a:ext cx="11416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Introduction</a:t>
                </a:r>
              </a:p>
            </p:txBody>
          </p:sp>
          <p:sp>
            <p:nvSpPr>
              <p:cNvPr id="17" name="TextBox 1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A3FF3B3-DB04-9601-F525-C561463846EC}"/>
                  </a:ext>
                </a:extLst>
              </p:cNvPr>
              <p:cNvSpPr txBox="1"/>
              <p:nvPr/>
            </p:nvSpPr>
            <p:spPr>
              <a:xfrm>
                <a:off x="2540473" y="95565"/>
                <a:ext cx="12314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Related Work</a:t>
                </a:r>
              </a:p>
            </p:txBody>
          </p:sp>
          <p:sp>
            <p:nvSpPr>
              <p:cNvPr id="19" name="TextBox 1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1EF3AA2-7368-09B0-B762-8A2AF55F3B96}"/>
                  </a:ext>
                </a:extLst>
              </p:cNvPr>
              <p:cNvSpPr txBox="1"/>
              <p:nvPr/>
            </p:nvSpPr>
            <p:spPr>
              <a:xfrm>
                <a:off x="5194561" y="95565"/>
                <a:ext cx="14398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Task Innovation</a:t>
                </a:r>
              </a:p>
            </p:txBody>
          </p:sp>
          <p:sp>
            <p:nvSpPr>
              <p:cNvPr id="21" name="TextBox 2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AD92771-7D6F-5D85-7BD5-8C0845C1E7D9}"/>
                  </a:ext>
                </a:extLst>
              </p:cNvPr>
              <p:cNvSpPr txBox="1"/>
              <p:nvPr/>
            </p:nvSpPr>
            <p:spPr>
              <a:xfrm>
                <a:off x="8107710" y="95565"/>
                <a:ext cx="12538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Specific Aims</a:t>
                </a:r>
              </a:p>
            </p:txBody>
          </p:sp>
          <p:sp>
            <p:nvSpPr>
              <p:cNvPr id="22" name="TextBox 2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0D61BBF-697A-B401-2014-BEDA1B54B740}"/>
                  </a:ext>
                </a:extLst>
              </p:cNvPr>
              <p:cNvSpPr txBox="1"/>
              <p:nvPr/>
            </p:nvSpPr>
            <p:spPr>
              <a:xfrm>
                <a:off x="10868424" y="95568"/>
                <a:ext cx="10663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Conclusion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7598C2-972D-1B18-EAB1-20B04BF65535}"/>
                </a:ext>
              </a:extLst>
            </p:cNvPr>
            <p:cNvSpPr txBox="1"/>
            <p:nvPr/>
          </p:nvSpPr>
          <p:spPr>
            <a:xfrm>
              <a:off x="8110450" y="326342"/>
              <a:ext cx="452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Aim</a:t>
              </a:r>
            </a:p>
          </p:txBody>
        </p:sp>
        <p:sp>
          <p:nvSpPr>
            <p:cNvPr id="10" name="TextBox 9">
              <a:hlinkClick r:id="rId8" action="ppaction://hlinksldjump"/>
              <a:extLst>
                <a:ext uri="{FF2B5EF4-FFF2-40B4-BE49-F238E27FC236}">
                  <a16:creationId xmlns:a16="http://schemas.microsoft.com/office/drawing/2014/main" id="{70015A1F-7238-5866-69B3-7DB0C714EB8C}"/>
                </a:ext>
              </a:extLst>
            </p:cNvPr>
            <p:cNvSpPr txBox="1"/>
            <p:nvPr/>
          </p:nvSpPr>
          <p:spPr>
            <a:xfrm>
              <a:off x="8610065" y="3263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</a:t>
              </a:r>
            </a:p>
          </p:txBody>
        </p:sp>
        <p:sp>
          <p:nvSpPr>
            <p:cNvPr id="11" name="TextBox 10">
              <a:hlinkClick r:id="rId9" action="ppaction://hlinksldjump"/>
              <a:extLst>
                <a:ext uri="{FF2B5EF4-FFF2-40B4-BE49-F238E27FC236}">
                  <a16:creationId xmlns:a16="http://schemas.microsoft.com/office/drawing/2014/main" id="{0EAA37DF-5CB9-81D1-934A-30AFC1FD9107}"/>
                </a:ext>
              </a:extLst>
            </p:cNvPr>
            <p:cNvSpPr txBox="1"/>
            <p:nvPr/>
          </p:nvSpPr>
          <p:spPr>
            <a:xfrm>
              <a:off x="8826405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</a:t>
              </a:r>
            </a:p>
          </p:txBody>
        </p:sp>
        <p:sp>
          <p:nvSpPr>
            <p:cNvPr id="13" name="TextBox 12">
              <a:hlinkClick r:id="rId10" action="ppaction://hlinksldjump"/>
              <a:extLst>
                <a:ext uri="{FF2B5EF4-FFF2-40B4-BE49-F238E27FC236}">
                  <a16:creationId xmlns:a16="http://schemas.microsoft.com/office/drawing/2014/main" id="{B2BA2989-F70D-2351-A21F-E11AB9AAEE62}"/>
                </a:ext>
              </a:extLst>
            </p:cNvPr>
            <p:cNvSpPr txBox="1"/>
            <p:nvPr/>
          </p:nvSpPr>
          <p:spPr>
            <a:xfrm>
              <a:off x="9061487" y="32634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3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30000">
              <a:schemeClr val="accent6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25340</TotalTime>
  <Words>12380</Words>
  <Application>Microsoft Macintosh PowerPoint</Application>
  <PresentationFormat>Widescreen</PresentationFormat>
  <Paragraphs>2675</Paragraphs>
  <Slides>111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23" baseType="lpstr">
      <vt:lpstr>Arial</vt:lpstr>
      <vt:lpstr>Calibri</vt:lpstr>
      <vt:lpstr>Calibri Light</vt:lpstr>
      <vt:lpstr>Consolas</vt:lpstr>
      <vt:lpstr>Courier</vt:lpstr>
      <vt:lpstr>Courier New</vt:lpstr>
      <vt:lpstr>Helvetica Light</vt:lpstr>
      <vt:lpstr>Roboto</vt:lpstr>
      <vt:lpstr>Roboto Light</vt:lpstr>
      <vt:lpstr>Roboto Thin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 Dobbins</dc:creator>
  <cp:lastModifiedBy>Nic Dobbins</cp:lastModifiedBy>
  <cp:revision>102</cp:revision>
  <dcterms:created xsi:type="dcterms:W3CDTF">2022-09-24T00:07:29Z</dcterms:created>
  <dcterms:modified xsi:type="dcterms:W3CDTF">2022-10-17T23:11:20Z</dcterms:modified>
</cp:coreProperties>
</file>